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80" r:id="rId5"/>
    <p:sldId id="259" r:id="rId6"/>
    <p:sldId id="270" r:id="rId7"/>
    <p:sldId id="281" r:id="rId8"/>
    <p:sldId id="282" r:id="rId9"/>
    <p:sldId id="283" r:id="rId10"/>
    <p:sldId id="284" r:id="rId11"/>
    <p:sldId id="260" r:id="rId12"/>
    <p:sldId id="285" r:id="rId13"/>
    <p:sldId id="288" r:id="rId14"/>
    <p:sldId id="272" r:id="rId15"/>
    <p:sldId id="286" r:id="rId16"/>
    <p:sldId id="287" r:id="rId17"/>
    <p:sldId id="261" r:id="rId18"/>
    <p:sldId id="262" r:id="rId19"/>
    <p:sldId id="279" r:id="rId20"/>
    <p:sldId id="273" r:id="rId21"/>
    <p:sldId id="274" r:id="rId22"/>
    <p:sldId id="271" r:id="rId23"/>
    <p:sldId id="268" r:id="rId24"/>
    <p:sldId id="275" r:id="rId25"/>
    <p:sldId id="276" r:id="rId26"/>
    <p:sldId id="278" r:id="rId27"/>
    <p:sldId id="269" r:id="rId28"/>
    <p:sldId id="277" r:id="rId29"/>
  </p:sldIdLst>
  <p:sldSz cx="12192000" cy="6858000"/>
  <p:notesSz cx="6858000" cy="9144000"/>
  <p:embeddedFontLst>
    <p:embeddedFont>
      <p:font typeface="나눔스퀘어 Bold" panose="020B0600000101010101" pitchFamily="50" charset="-127"/>
      <p:bold r:id="rId30"/>
    </p:embeddedFont>
    <p:embeddedFont>
      <p:font typeface="나눔스퀘어 ExtraBold" panose="020B0600000101010101" pitchFamily="50" charset="-127"/>
      <p:bold r:id="rId31"/>
    </p:embeddedFont>
    <p:embeddedFont>
      <p:font typeface="맑은 고딕" panose="020B0503020000020004" pitchFamily="50" charset="-127"/>
      <p:regular r:id="rId32"/>
      <p:bold r:id="rId3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1956" userDrawn="1">
          <p15:clr>
            <a:srgbClr val="A4A3A4"/>
          </p15:clr>
        </p15:guide>
        <p15:guide id="4" pos="619" userDrawn="1">
          <p15:clr>
            <a:srgbClr val="A4A3A4"/>
          </p15:clr>
        </p15:guide>
        <p15:guide id="5" pos="370" userDrawn="1">
          <p15:clr>
            <a:srgbClr val="A4A3A4"/>
          </p15:clr>
        </p15:guide>
        <p15:guide id="6" pos="7310" userDrawn="1">
          <p15:clr>
            <a:srgbClr val="A4A3A4"/>
          </p15:clr>
        </p15:guide>
        <p15:guide id="7" orient="horz" pos="3838" userDrawn="1">
          <p15:clr>
            <a:srgbClr val="A4A3A4"/>
          </p15:clr>
        </p15:guide>
        <p15:guide id="8" pos="7061" userDrawn="1">
          <p15:clr>
            <a:srgbClr val="A4A3A4"/>
          </p15:clr>
        </p15:guide>
        <p15:guide id="9" orient="horz" pos="338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3F1F9"/>
    <a:srgbClr val="565656"/>
    <a:srgbClr val="3D3C37"/>
    <a:srgbClr val="3E3D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232" autoAdjust="0"/>
    <p:restoredTop sz="94660"/>
  </p:normalViewPr>
  <p:slideViewPr>
    <p:cSldViewPr snapToGrid="0" showGuides="1">
      <p:cViewPr varScale="1">
        <p:scale>
          <a:sx n="111" d="100"/>
          <a:sy n="111" d="100"/>
        </p:scale>
        <p:origin x="324" y="96"/>
      </p:cViewPr>
      <p:guideLst>
        <p:guide orient="horz" pos="2160"/>
        <p:guide pos="3840"/>
        <p:guide orient="horz" pos="1956"/>
        <p:guide pos="619"/>
        <p:guide pos="370"/>
        <p:guide pos="7310"/>
        <p:guide orient="horz" pos="3838"/>
        <p:guide pos="7061"/>
        <p:guide orient="horz" pos="338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44E238-FA00-46E0-8908-1CEC391340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FA5750B-C393-4013-A86E-294C1F851D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C249D7E-AD98-4D81-9EC8-FE32F1F946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5874C3-A76D-4101-BD7C-C355453C543E}" type="datetimeFigureOut">
              <a:rPr lang="ko-KR" altLang="en-US" smtClean="0"/>
              <a:t>2021-02-16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EFBC532-D005-4FA2-A2AD-D70BD3D00C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EF68EE3-8C41-4B26-A664-3A03E3CA4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65847-A64B-46ED-8BFD-352A81A92B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77576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E5D375-8316-4647-AC55-D9073F30E1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086167B-4E65-43BD-9AFF-7207AA0E60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986C865-1B6D-4393-AC07-AFD05E399E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5874C3-A76D-4101-BD7C-C355453C543E}" type="datetimeFigureOut">
              <a:rPr lang="ko-KR" altLang="en-US" smtClean="0"/>
              <a:t>2021-02-16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3F018EB-56DA-4C87-986C-15DC341197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6C346C3-739A-416F-9BAE-48E7E9C02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65847-A64B-46ED-8BFD-352A81A92B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67761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E10B14A-8A36-4B89-88E9-F6066EE219D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3B818A9-3A39-4471-9FCB-8F6760BAD6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7964C40-CF89-4CA8-AFEA-E12FE27767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5874C3-A76D-4101-BD7C-C355453C543E}" type="datetimeFigureOut">
              <a:rPr lang="ko-KR" altLang="en-US" smtClean="0"/>
              <a:t>2021-02-16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42E4B4C-66AC-42E9-8AD0-6493EF20AD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C6B0EC8-9B78-464C-A80E-F212A5903F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65847-A64B-46ED-8BFD-352A81A92B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19850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DB76A8-F3EF-47DD-8E86-A306FBDF7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CE91045-170D-4923-BB12-00AAD01139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F5C2F39-80CC-4ABA-97F5-56D4054E00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5874C3-A76D-4101-BD7C-C355453C543E}" type="datetimeFigureOut">
              <a:rPr lang="ko-KR" altLang="en-US" smtClean="0"/>
              <a:t>2021-02-16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A2F9CFC-495B-49ED-AB25-3D73EA0134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044FDDE-E665-4E81-8E40-AE633C71B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65847-A64B-46ED-8BFD-352A81A92B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83832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455F62-038B-4EBC-8F78-1D8CA7CC21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CEBCB24-388B-491D-BE88-787B9EB531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48FE813-FF3F-4008-A590-960D1F8BA2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5874C3-A76D-4101-BD7C-C355453C543E}" type="datetimeFigureOut">
              <a:rPr lang="ko-KR" altLang="en-US" smtClean="0"/>
              <a:t>2021-02-16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B785513-9051-4690-8B27-80C90F3D0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3BBB5F2-CB8B-43C2-B3BD-CB0C6A6C31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65847-A64B-46ED-8BFD-352A81A92B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83687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EBAC05-E8F1-411A-8E74-A57A9D5B18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C48DD4A-A088-4F76-886F-33679C9E59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8282EB7-2DE8-4C63-AE9F-6DA027FCE8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AF1D430-1BF9-4054-AFB5-7D3FEBAA83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5874C3-A76D-4101-BD7C-C355453C543E}" type="datetimeFigureOut">
              <a:rPr lang="ko-KR" altLang="en-US" smtClean="0"/>
              <a:t>2021-02-16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19012F0-C3A6-4EAC-9342-AF810C1F23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887C362-8B1B-4E6E-B0AE-3A351280C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65847-A64B-46ED-8BFD-352A81A92B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71283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75AA2F-CEEA-4109-864A-E2771AF1E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80784CA-9767-4B87-A5D5-B030BFC6B7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B960FE3-9CD8-42F9-BB30-0B369960CE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CBF88E0-15E7-4609-841E-732090DFC3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C86DFCF-1B44-4DC6-951C-261C5593CD9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BFE0BA9-A66B-4E27-B1BA-1DDA082C2B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5874C3-A76D-4101-BD7C-C355453C543E}" type="datetimeFigureOut">
              <a:rPr lang="ko-KR" altLang="en-US" smtClean="0"/>
              <a:t>2021-02-16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E55704A-BFE3-415A-B92F-D746978EA2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B47F352-4694-4627-B85A-0A77777215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65847-A64B-46ED-8BFD-352A81A92B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25544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5B85D0-3F74-4724-BDCB-E5A21B900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81F0741-1482-4806-AD68-43053BADC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5874C3-A76D-4101-BD7C-C355453C543E}" type="datetimeFigureOut">
              <a:rPr lang="ko-KR" altLang="en-US" smtClean="0"/>
              <a:t>2021-02-16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C18B091-27E3-43B0-BD84-9A3FA5358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A48F987-7EB3-4D6B-B730-617C83870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65847-A64B-46ED-8BFD-352A81A92B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05825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F700E08-CFC7-4CA5-BE11-CDF651FAA0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5874C3-A76D-4101-BD7C-C355453C543E}" type="datetimeFigureOut">
              <a:rPr lang="ko-KR" altLang="en-US" smtClean="0"/>
              <a:t>2021-02-16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6CE6DD1-25FD-4003-A8E5-32A51D1F1A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E72E913-DE5F-4FDF-9BCB-CE2A97B79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65847-A64B-46ED-8BFD-352A81A92B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67094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20470A-B5A2-40B6-8EB8-9528FFAD21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614432-5ADE-4701-86EE-BCBDB9C688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0C9F321-0112-4CB0-96D8-2D9240C2CD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F52E308-6B5B-49A0-A4EE-5900AFBD47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5874C3-A76D-4101-BD7C-C355453C543E}" type="datetimeFigureOut">
              <a:rPr lang="ko-KR" altLang="en-US" smtClean="0"/>
              <a:t>2021-02-16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D8BA686-15A6-4921-B818-C6AB0DAE0D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9C10C75-7112-49CC-95D0-1AE069140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65847-A64B-46ED-8BFD-352A81A92B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73872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84D22C-3999-434F-B50E-8961BD1C93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7BF27EB-1D22-4F31-80DA-4DCCD6BAC15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5A74EAF-ABEC-4590-B017-934B2F110F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F6C8C02-E59F-46DB-916D-298E83FFFA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5874C3-A76D-4101-BD7C-C355453C543E}" type="datetimeFigureOut">
              <a:rPr lang="ko-KR" altLang="en-US" smtClean="0"/>
              <a:t>2021-02-16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C0C19E0-E909-4C45-AB6A-BFCA6DCFE3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5A394AC-1AA5-426B-9842-E6E5CA5D9D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65847-A64B-46ED-8BFD-352A81A92B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1584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9DF35D8-485C-4FC7-87A4-B1D45D39D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E8E1C97-6FD6-4909-AE52-E7EE0EA6EC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97A4C33-4EF9-4F33-92FB-1859F22374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5874C3-A76D-4101-BD7C-C355453C543E}" type="datetimeFigureOut">
              <a:rPr lang="ko-KR" altLang="en-US" smtClean="0"/>
              <a:t>2021-02-16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6BAECD5-A82B-4CC8-8AA5-4978A5EF2A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8B4468-4FF7-42E4-9D53-CE0FCFB841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A65847-A64B-46ED-8BFD-352A81A92B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75266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microsoft.com/office/2007/relationships/hdphoto" Target="../media/hdphoto1.wdp"/><Relationship Id="rId7" Type="http://schemas.openxmlformats.org/officeDocument/2006/relationships/image" Target="../media/image3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6608DD8-32E7-4FA7-B1CA-99DCAE14B157}"/>
              </a:ext>
            </a:extLst>
          </p:cNvPr>
          <p:cNvSpPr txBox="1"/>
          <p:nvPr/>
        </p:nvSpPr>
        <p:spPr>
          <a:xfrm>
            <a:off x="559320" y="1699763"/>
            <a:ext cx="48386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원신 재화 밸런스 분석</a:t>
            </a:r>
          </a:p>
        </p:txBody>
      </p:sp>
      <p:sp>
        <p:nvSpPr>
          <p:cNvPr id="11" name="자유형: 도형 10">
            <a:extLst>
              <a:ext uri="{FF2B5EF4-FFF2-40B4-BE49-F238E27FC236}">
                <a16:creationId xmlns:a16="http://schemas.microsoft.com/office/drawing/2014/main" id="{ACEEFC09-2747-4E90-A08D-DBCA82D44518}"/>
              </a:ext>
            </a:extLst>
          </p:cNvPr>
          <p:cNvSpPr/>
          <p:nvPr/>
        </p:nvSpPr>
        <p:spPr>
          <a:xfrm>
            <a:off x="8991600" y="142875"/>
            <a:ext cx="3038475" cy="6572250"/>
          </a:xfrm>
          <a:custGeom>
            <a:avLst/>
            <a:gdLst>
              <a:gd name="connsiteX0" fmla="*/ 758468 w 3038475"/>
              <a:gd name="connsiteY0" fmla="*/ 0 h 6572250"/>
              <a:gd name="connsiteX1" fmla="*/ 3038475 w 3038475"/>
              <a:gd name="connsiteY1" fmla="*/ 0 h 6572250"/>
              <a:gd name="connsiteX2" fmla="*/ 3038475 w 3038475"/>
              <a:gd name="connsiteY2" fmla="*/ 6572250 h 6572250"/>
              <a:gd name="connsiteX3" fmla="*/ 0 w 3038475"/>
              <a:gd name="connsiteY3" fmla="*/ 6572250 h 6572250"/>
              <a:gd name="connsiteX4" fmla="*/ 0 w 3038475"/>
              <a:gd name="connsiteY4" fmla="*/ 2672480 h 6572250"/>
              <a:gd name="connsiteX5" fmla="*/ 129764 w 3038475"/>
              <a:gd name="connsiteY5" fmla="*/ 2592036 h 6572250"/>
              <a:gd name="connsiteX6" fmla="*/ 1130653 w 3038475"/>
              <a:gd name="connsiteY6" fmla="*/ 971527 h 6572250"/>
              <a:gd name="connsiteX7" fmla="*/ 836895 w 3038475"/>
              <a:gd name="connsiteY7" fmla="*/ 106800 h 6572250"/>
              <a:gd name="connsiteX8" fmla="*/ 0 w 3038475"/>
              <a:gd name="connsiteY8" fmla="*/ 0 h 6572250"/>
              <a:gd name="connsiteX9" fmla="*/ 500 w 3038475"/>
              <a:gd name="connsiteY9" fmla="*/ 0 h 6572250"/>
              <a:gd name="connsiteX10" fmla="*/ 500 w 3038475"/>
              <a:gd name="connsiteY10" fmla="*/ 225428 h 6572250"/>
              <a:gd name="connsiteX11" fmla="*/ 229556 w 3038475"/>
              <a:gd name="connsiteY11" fmla="*/ 154670 h 6572250"/>
              <a:gd name="connsiteX12" fmla="*/ 0 w 3038475"/>
              <a:gd name="connsiteY12" fmla="*/ 228297 h 6572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038475" h="6572250">
                <a:moveTo>
                  <a:pt x="758468" y="0"/>
                </a:moveTo>
                <a:lnTo>
                  <a:pt x="3038475" y="0"/>
                </a:lnTo>
                <a:lnTo>
                  <a:pt x="3038475" y="6572250"/>
                </a:lnTo>
                <a:lnTo>
                  <a:pt x="0" y="6572250"/>
                </a:lnTo>
                <a:lnTo>
                  <a:pt x="0" y="2672480"/>
                </a:lnTo>
                <a:lnTo>
                  <a:pt x="129764" y="2592036"/>
                </a:lnTo>
                <a:cubicBezTo>
                  <a:pt x="794728" y="2153308"/>
                  <a:pt x="1146449" y="1566970"/>
                  <a:pt x="1130653" y="971527"/>
                </a:cubicBezTo>
                <a:cubicBezTo>
                  <a:pt x="1122921" y="680052"/>
                  <a:pt x="1027123" y="386393"/>
                  <a:pt x="836895" y="106800"/>
                </a:cubicBezTo>
                <a:close/>
                <a:moveTo>
                  <a:pt x="0" y="0"/>
                </a:moveTo>
                <a:lnTo>
                  <a:pt x="500" y="0"/>
                </a:lnTo>
                <a:lnTo>
                  <a:pt x="500" y="225428"/>
                </a:lnTo>
                <a:lnTo>
                  <a:pt x="229556" y="154670"/>
                </a:lnTo>
                <a:lnTo>
                  <a:pt x="0" y="228297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원호 8">
            <a:extLst>
              <a:ext uri="{FF2B5EF4-FFF2-40B4-BE49-F238E27FC236}">
                <a16:creationId xmlns:a16="http://schemas.microsoft.com/office/drawing/2014/main" id="{A23A8565-EB38-4334-8F76-419081D917ED}"/>
              </a:ext>
            </a:extLst>
          </p:cNvPr>
          <p:cNvSpPr/>
          <p:nvPr/>
        </p:nvSpPr>
        <p:spPr>
          <a:xfrm rot="5400000">
            <a:off x="4274069" y="-2419352"/>
            <a:ext cx="4552952" cy="7143751"/>
          </a:xfrm>
          <a:prstGeom prst="arc">
            <a:avLst>
              <a:gd name="adj1" fmla="val 15133019"/>
              <a:gd name="adj2" fmla="val 20672384"/>
            </a:avLst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D15C59E3-6CC3-4049-A2CD-282D83E240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56" r="11405"/>
          <a:stretch/>
        </p:blipFill>
        <p:spPr bwMode="auto">
          <a:xfrm>
            <a:off x="4933950" y="0"/>
            <a:ext cx="71437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액자 5">
            <a:extLst>
              <a:ext uri="{FF2B5EF4-FFF2-40B4-BE49-F238E27FC236}">
                <a16:creationId xmlns:a16="http://schemas.microsoft.com/office/drawing/2014/main" id="{A4651CF3-3C94-44CD-9953-849DE8AC67CD}"/>
              </a:ext>
            </a:extLst>
          </p:cNvPr>
          <p:cNvSpPr/>
          <p:nvPr/>
        </p:nvSpPr>
        <p:spPr>
          <a:xfrm>
            <a:off x="161925" y="95250"/>
            <a:ext cx="11915775" cy="6619875"/>
          </a:xfrm>
          <a:prstGeom prst="frame">
            <a:avLst>
              <a:gd name="adj1" fmla="val 701"/>
            </a:avLst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112E0D6-F127-4934-8743-E016D0C59118}"/>
              </a:ext>
            </a:extLst>
          </p:cNvPr>
          <p:cNvSpPr txBox="1"/>
          <p:nvPr/>
        </p:nvSpPr>
        <p:spPr>
          <a:xfrm>
            <a:off x="559320" y="2615684"/>
            <a:ext cx="3133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포트폴리오</a:t>
            </a:r>
          </a:p>
        </p:txBody>
      </p:sp>
    </p:spTree>
    <p:extLst>
      <p:ext uri="{BB962C8B-B14F-4D97-AF65-F5344CB8AC3E}">
        <p14:creationId xmlns:p14="http://schemas.microsoft.com/office/powerpoint/2010/main" val="40126409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F19EDAB-D766-400F-B9F0-DF4AD122FC2A}"/>
              </a:ext>
            </a:extLst>
          </p:cNvPr>
          <p:cNvSpPr txBox="1"/>
          <p:nvPr/>
        </p:nvSpPr>
        <p:spPr>
          <a:xfrm>
            <a:off x="982663" y="143346"/>
            <a:ext cx="17740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Input</a:t>
            </a:r>
            <a:endParaRPr lang="ko-KR" altLang="en-US" sz="3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604D3C80-3512-42C8-AAAE-DF0F3828101E}"/>
              </a:ext>
            </a:extLst>
          </p:cNvPr>
          <p:cNvCxnSpPr>
            <a:cxnSpLocks/>
          </p:cNvCxnSpPr>
          <p:nvPr/>
        </p:nvCxnSpPr>
        <p:spPr>
          <a:xfrm>
            <a:off x="597882" y="143346"/>
            <a:ext cx="0" cy="771054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C0F5132-415E-486C-B5F6-513F4E7EC5B1}"/>
              </a:ext>
            </a:extLst>
          </p:cNvPr>
          <p:cNvCxnSpPr>
            <a:cxnSpLocks/>
          </p:cNvCxnSpPr>
          <p:nvPr/>
        </p:nvCxnSpPr>
        <p:spPr>
          <a:xfrm>
            <a:off x="982663" y="728118"/>
            <a:ext cx="1890077" cy="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92F44A3-E30C-457F-9DCA-AAF9A3B9794B}"/>
              </a:ext>
            </a:extLst>
          </p:cNvPr>
          <p:cNvSpPr txBox="1"/>
          <p:nvPr/>
        </p:nvSpPr>
        <p:spPr>
          <a:xfrm>
            <a:off x="982661" y="728118"/>
            <a:ext cx="189006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일회성 보상 </a:t>
            </a:r>
            <a:r>
              <a:rPr lang="en-US" altLang="ko-KR" sz="9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– </a:t>
            </a:r>
            <a:r>
              <a:rPr lang="ko-KR" altLang="en-US" sz="9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뒤얽힌 인연</a:t>
            </a:r>
            <a:r>
              <a:rPr lang="en-US" altLang="ko-KR" sz="9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9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총 보상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9BCABB-486D-4C13-9064-26E436F34307}"/>
              </a:ext>
            </a:extLst>
          </p:cNvPr>
          <p:cNvSpPr txBox="1"/>
          <p:nvPr/>
        </p:nvSpPr>
        <p:spPr>
          <a:xfrm>
            <a:off x="9023112" y="6516233"/>
            <a:ext cx="31397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자세한 사항은 여기 클릭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3D6F51D-F94D-4554-9E2F-49C162A943EE}"/>
              </a:ext>
            </a:extLst>
          </p:cNvPr>
          <p:cNvSpPr txBox="1"/>
          <p:nvPr/>
        </p:nvSpPr>
        <p:spPr>
          <a:xfrm>
            <a:off x="1036070" y="5373688"/>
            <a:ext cx="36733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인동의 나무 레벨 보상</a:t>
            </a: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총 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4792518-135C-4C14-9839-94B0C10993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8405" y="1715496"/>
            <a:ext cx="4940958" cy="2779288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789024B8-323F-4356-BE5F-478D2A86CCBF}"/>
              </a:ext>
            </a:extLst>
          </p:cNvPr>
          <p:cNvGrpSpPr/>
          <p:nvPr/>
        </p:nvGrpSpPr>
        <p:grpSpPr>
          <a:xfrm>
            <a:off x="7666033" y="845714"/>
            <a:ext cx="3543304" cy="5166573"/>
            <a:chOff x="7666033" y="845714"/>
            <a:chExt cx="3543304" cy="5166573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425EBCBE-E8CD-4E0A-9225-105062768A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66033" y="4626068"/>
              <a:ext cx="1386219" cy="1386219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E33792F9-7193-4093-A2A6-E7677E6B5A4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66044" y="2735902"/>
              <a:ext cx="1386196" cy="1386196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B481A7B6-70FB-477A-BCF4-7130BC77C85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66033" y="845714"/>
              <a:ext cx="1386219" cy="1386219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A0F80AD-A593-4938-80F5-37AA69517737}"/>
                </a:ext>
              </a:extLst>
            </p:cNvPr>
            <p:cNvSpPr txBox="1"/>
            <p:nvPr/>
          </p:nvSpPr>
          <p:spPr>
            <a:xfrm>
              <a:off x="9052240" y="1277213"/>
              <a:ext cx="215709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2800" dirty="0">
                  <a:solidFill>
                    <a:schemeClr val="bg1">
                      <a:lumMod val="9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약 </a:t>
              </a:r>
              <a:r>
                <a:rPr lang="en-US" altLang="ko-KR" sz="2800" dirty="0">
                  <a:solidFill>
                    <a:schemeClr val="bg1">
                      <a:lumMod val="9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16,052</a:t>
              </a:r>
              <a:r>
                <a:rPr lang="ko-KR" altLang="en-US" sz="2800" dirty="0">
                  <a:solidFill>
                    <a:schemeClr val="bg1">
                      <a:lumMod val="9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개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9EB8930-C2D5-46F8-A2EB-F584109465D3}"/>
                </a:ext>
              </a:extLst>
            </p:cNvPr>
            <p:cNvSpPr txBox="1"/>
            <p:nvPr/>
          </p:nvSpPr>
          <p:spPr>
            <a:xfrm>
              <a:off x="9023112" y="3167390"/>
              <a:ext cx="218622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2800" dirty="0">
                  <a:solidFill>
                    <a:schemeClr val="bg1">
                      <a:lumMod val="9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최대 </a:t>
              </a:r>
              <a:r>
                <a:rPr lang="en-US" altLang="ko-KR" sz="2800" dirty="0">
                  <a:solidFill>
                    <a:schemeClr val="bg1">
                      <a:lumMod val="9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118</a:t>
              </a:r>
              <a:r>
                <a:rPr lang="ko-KR" altLang="en-US" sz="2800" dirty="0">
                  <a:solidFill>
                    <a:schemeClr val="bg1">
                      <a:lumMod val="9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개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B8C467E-5484-456E-953D-A70B077C6168}"/>
                </a:ext>
              </a:extLst>
            </p:cNvPr>
            <p:cNvSpPr txBox="1"/>
            <p:nvPr/>
          </p:nvSpPr>
          <p:spPr>
            <a:xfrm>
              <a:off x="10180950" y="5057567"/>
              <a:ext cx="102838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2800" dirty="0">
                  <a:solidFill>
                    <a:schemeClr val="bg1">
                      <a:lumMod val="9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2</a:t>
              </a:r>
              <a:r>
                <a:rPr lang="ko-KR" altLang="en-US" sz="2800" dirty="0">
                  <a:solidFill>
                    <a:schemeClr val="bg1">
                      <a:lumMod val="9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534535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F19EDAB-D766-400F-B9F0-DF4AD122FC2A}"/>
              </a:ext>
            </a:extLst>
          </p:cNvPr>
          <p:cNvSpPr txBox="1"/>
          <p:nvPr/>
        </p:nvSpPr>
        <p:spPr>
          <a:xfrm>
            <a:off x="982663" y="143346"/>
            <a:ext cx="17740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Input</a:t>
            </a:r>
            <a:endParaRPr lang="ko-KR" altLang="en-US" sz="3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604D3C80-3512-42C8-AAAE-DF0F3828101E}"/>
              </a:ext>
            </a:extLst>
          </p:cNvPr>
          <p:cNvCxnSpPr>
            <a:cxnSpLocks/>
          </p:cNvCxnSpPr>
          <p:nvPr/>
        </p:nvCxnSpPr>
        <p:spPr>
          <a:xfrm>
            <a:off x="597882" y="143346"/>
            <a:ext cx="0" cy="771054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왼쪽 대괄호 1">
            <a:extLst>
              <a:ext uri="{FF2B5EF4-FFF2-40B4-BE49-F238E27FC236}">
                <a16:creationId xmlns:a16="http://schemas.microsoft.com/office/drawing/2014/main" id="{A6BF3C1D-E6CA-4EBA-A247-AD88409CFEA0}"/>
              </a:ext>
            </a:extLst>
          </p:cNvPr>
          <p:cNvSpPr/>
          <p:nvPr/>
        </p:nvSpPr>
        <p:spPr>
          <a:xfrm>
            <a:off x="982663" y="2983045"/>
            <a:ext cx="335280" cy="707566"/>
          </a:xfrm>
          <a:prstGeom prst="leftBracket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3B8357-3934-48E3-BC90-CCA774371405}"/>
              </a:ext>
            </a:extLst>
          </p:cNvPr>
          <p:cNvSpPr txBox="1"/>
          <p:nvPr/>
        </p:nvSpPr>
        <p:spPr>
          <a:xfrm>
            <a:off x="1499232" y="2983044"/>
            <a:ext cx="2514917" cy="7075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일일 임무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연월 나선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C0F5132-415E-486C-B5F6-513F4E7EC5B1}"/>
              </a:ext>
            </a:extLst>
          </p:cNvPr>
          <p:cNvCxnSpPr>
            <a:cxnSpLocks/>
          </p:cNvCxnSpPr>
          <p:nvPr/>
        </p:nvCxnSpPr>
        <p:spPr>
          <a:xfrm>
            <a:off x="982663" y="728118"/>
            <a:ext cx="1890077" cy="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92F44A3-E30C-457F-9DCA-AAF9A3B9794B}"/>
              </a:ext>
            </a:extLst>
          </p:cNvPr>
          <p:cNvSpPr txBox="1"/>
          <p:nvPr/>
        </p:nvSpPr>
        <p:spPr>
          <a:xfrm>
            <a:off x="982662" y="728118"/>
            <a:ext cx="147586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반복성 보상 </a:t>
            </a:r>
            <a:r>
              <a:rPr lang="en-US" altLang="ko-KR" sz="9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900" dirty="0" err="1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무과금</a:t>
            </a:r>
            <a:r>
              <a:rPr lang="ko-KR" altLang="en-US" sz="9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유저</a:t>
            </a:r>
            <a:r>
              <a:rPr lang="en-US" altLang="ko-KR" sz="9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ko-KR" altLang="en-US" sz="900" dirty="0">
              <a:solidFill>
                <a:schemeClr val="bg1">
                  <a:lumMod val="9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D51A8516-920B-4082-A32B-D4296B8283E3}"/>
              </a:ext>
            </a:extLst>
          </p:cNvPr>
          <p:cNvSpPr/>
          <p:nvPr/>
        </p:nvSpPr>
        <p:spPr>
          <a:xfrm>
            <a:off x="3832860" y="2805112"/>
            <a:ext cx="3305175" cy="1247775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D538C7FC-3020-4D21-8B1F-6342712AEF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6033" y="2735890"/>
            <a:ext cx="1386219" cy="1386219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1DC16DF9-807D-458E-909D-E6ADFB1A3C6C}"/>
              </a:ext>
            </a:extLst>
          </p:cNvPr>
          <p:cNvSpPr txBox="1"/>
          <p:nvPr/>
        </p:nvSpPr>
        <p:spPr>
          <a:xfrm>
            <a:off x="9414517" y="3167389"/>
            <a:ext cx="17948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3,000</a:t>
            </a: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3C544F-E437-4315-B47D-5B61BFF61B79}"/>
              </a:ext>
            </a:extLst>
          </p:cNvPr>
          <p:cNvSpPr txBox="1"/>
          <p:nvPr/>
        </p:nvSpPr>
        <p:spPr>
          <a:xfrm>
            <a:off x="9023112" y="6516233"/>
            <a:ext cx="31397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자세한 사항은 여기 클릭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9BD721-4C7F-4086-878A-9D37BB1CD3FE}"/>
              </a:ext>
            </a:extLst>
          </p:cNvPr>
          <p:cNvSpPr txBox="1"/>
          <p:nvPr/>
        </p:nvSpPr>
        <p:spPr>
          <a:xfrm>
            <a:off x="4195438" y="2735890"/>
            <a:ext cx="2081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한 달 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30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 기준</a:t>
            </a:r>
          </a:p>
        </p:txBody>
      </p:sp>
    </p:spTree>
    <p:extLst>
      <p:ext uri="{BB962C8B-B14F-4D97-AF65-F5344CB8AC3E}">
        <p14:creationId xmlns:p14="http://schemas.microsoft.com/office/powerpoint/2010/main" val="20752304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F19EDAB-D766-400F-B9F0-DF4AD122FC2A}"/>
              </a:ext>
            </a:extLst>
          </p:cNvPr>
          <p:cNvSpPr txBox="1"/>
          <p:nvPr/>
        </p:nvSpPr>
        <p:spPr>
          <a:xfrm>
            <a:off x="982663" y="143346"/>
            <a:ext cx="17740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Input</a:t>
            </a:r>
            <a:endParaRPr lang="ko-KR" altLang="en-US" sz="3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604D3C80-3512-42C8-AAAE-DF0F3828101E}"/>
              </a:ext>
            </a:extLst>
          </p:cNvPr>
          <p:cNvCxnSpPr>
            <a:cxnSpLocks/>
          </p:cNvCxnSpPr>
          <p:nvPr/>
        </p:nvCxnSpPr>
        <p:spPr>
          <a:xfrm>
            <a:off x="597882" y="143346"/>
            <a:ext cx="0" cy="771054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C0F5132-415E-486C-B5F6-513F4E7EC5B1}"/>
              </a:ext>
            </a:extLst>
          </p:cNvPr>
          <p:cNvCxnSpPr>
            <a:cxnSpLocks/>
          </p:cNvCxnSpPr>
          <p:nvPr/>
        </p:nvCxnSpPr>
        <p:spPr>
          <a:xfrm>
            <a:off x="982663" y="728118"/>
            <a:ext cx="1890077" cy="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92F44A3-E30C-457F-9DCA-AAF9A3B9794B}"/>
              </a:ext>
            </a:extLst>
          </p:cNvPr>
          <p:cNvSpPr txBox="1"/>
          <p:nvPr/>
        </p:nvSpPr>
        <p:spPr>
          <a:xfrm>
            <a:off x="982662" y="728118"/>
            <a:ext cx="147586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반복성 보상 </a:t>
            </a:r>
            <a:r>
              <a:rPr lang="en-US" altLang="ko-KR" sz="9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900" dirty="0" err="1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무과금</a:t>
            </a:r>
            <a:r>
              <a:rPr lang="ko-KR" altLang="en-US" sz="9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유저</a:t>
            </a:r>
            <a:r>
              <a:rPr lang="en-US" altLang="ko-KR" sz="9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ko-KR" altLang="en-US" sz="900" dirty="0">
              <a:solidFill>
                <a:schemeClr val="bg1">
                  <a:lumMod val="9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3C544F-E437-4315-B47D-5B61BFF61B79}"/>
              </a:ext>
            </a:extLst>
          </p:cNvPr>
          <p:cNvSpPr txBox="1"/>
          <p:nvPr/>
        </p:nvSpPr>
        <p:spPr>
          <a:xfrm>
            <a:off x="9023112" y="6516233"/>
            <a:ext cx="31397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자세한 사항은 여기 클릭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74BBC5D9-23D7-414C-8DCF-90AE3B522C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882" y="1776681"/>
            <a:ext cx="4940935" cy="277927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9B2F965-ADDD-4E93-971E-CB61BE52A2C5}"/>
              </a:ext>
            </a:extLst>
          </p:cNvPr>
          <p:cNvSpPr txBox="1"/>
          <p:nvPr/>
        </p:nvSpPr>
        <p:spPr>
          <a:xfrm>
            <a:off x="1036070" y="5373688"/>
            <a:ext cx="36733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일일 미션 보상</a:t>
            </a: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하루 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60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1759B996-F4F2-4EF0-B17E-6AAC46E3BB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53183" y="1776681"/>
            <a:ext cx="4940935" cy="277927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6AB251B-7FE5-4C5E-856C-D8364E62013D}"/>
              </a:ext>
            </a:extLst>
          </p:cNvPr>
          <p:cNvSpPr txBox="1"/>
          <p:nvPr/>
        </p:nvSpPr>
        <p:spPr>
          <a:xfrm>
            <a:off x="7186442" y="5373688"/>
            <a:ext cx="36733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한 시즌 초기화 시 </a:t>
            </a: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1200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</a:t>
            </a:r>
          </a:p>
        </p:txBody>
      </p:sp>
    </p:spTree>
    <p:extLst>
      <p:ext uri="{BB962C8B-B14F-4D97-AF65-F5344CB8AC3E}">
        <p14:creationId xmlns:p14="http://schemas.microsoft.com/office/powerpoint/2010/main" val="26006905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F19EDAB-D766-400F-B9F0-DF4AD122FC2A}"/>
              </a:ext>
            </a:extLst>
          </p:cNvPr>
          <p:cNvSpPr txBox="1"/>
          <p:nvPr/>
        </p:nvSpPr>
        <p:spPr>
          <a:xfrm>
            <a:off x="982663" y="143346"/>
            <a:ext cx="17740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Input</a:t>
            </a:r>
            <a:endParaRPr lang="ko-KR" altLang="en-US" sz="3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604D3C80-3512-42C8-AAAE-DF0F3828101E}"/>
              </a:ext>
            </a:extLst>
          </p:cNvPr>
          <p:cNvCxnSpPr>
            <a:cxnSpLocks/>
          </p:cNvCxnSpPr>
          <p:nvPr/>
        </p:nvCxnSpPr>
        <p:spPr>
          <a:xfrm>
            <a:off x="597882" y="143346"/>
            <a:ext cx="0" cy="771054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C0F5132-415E-486C-B5F6-513F4E7EC5B1}"/>
              </a:ext>
            </a:extLst>
          </p:cNvPr>
          <p:cNvCxnSpPr>
            <a:cxnSpLocks/>
          </p:cNvCxnSpPr>
          <p:nvPr/>
        </p:nvCxnSpPr>
        <p:spPr>
          <a:xfrm>
            <a:off x="982663" y="728118"/>
            <a:ext cx="1890077" cy="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92F44A3-E30C-457F-9DCA-AAF9A3B9794B}"/>
              </a:ext>
            </a:extLst>
          </p:cNvPr>
          <p:cNvSpPr txBox="1"/>
          <p:nvPr/>
        </p:nvSpPr>
        <p:spPr>
          <a:xfrm>
            <a:off x="982662" y="728118"/>
            <a:ext cx="147586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반복성 보상 </a:t>
            </a:r>
            <a:r>
              <a:rPr lang="en-US" altLang="ko-KR" sz="9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900" dirty="0" err="1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무과금</a:t>
            </a:r>
            <a:r>
              <a:rPr lang="ko-KR" altLang="en-US" sz="9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유저</a:t>
            </a:r>
            <a:r>
              <a:rPr lang="en-US" altLang="ko-KR" sz="9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ko-KR" altLang="en-US" sz="900" dirty="0">
              <a:solidFill>
                <a:schemeClr val="bg1">
                  <a:lumMod val="9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3C544F-E437-4315-B47D-5B61BFF61B79}"/>
              </a:ext>
            </a:extLst>
          </p:cNvPr>
          <p:cNvSpPr txBox="1"/>
          <p:nvPr/>
        </p:nvSpPr>
        <p:spPr>
          <a:xfrm>
            <a:off x="9023112" y="6516233"/>
            <a:ext cx="31397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자세한 사항은 여기 클릭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E34EA928-9B3C-413D-B5B0-C7D545D33F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5300" y="2782722"/>
            <a:ext cx="1386219" cy="138621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D2B93CD-8952-45AE-BCC3-E6E8742335F8}"/>
              </a:ext>
            </a:extLst>
          </p:cNvPr>
          <p:cNvSpPr txBox="1"/>
          <p:nvPr/>
        </p:nvSpPr>
        <p:spPr>
          <a:xfrm>
            <a:off x="5348886" y="3214221"/>
            <a:ext cx="34455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총 </a:t>
            </a:r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3,000</a:t>
            </a: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</a:t>
            </a:r>
          </a:p>
        </p:txBody>
      </p:sp>
    </p:spTree>
    <p:extLst>
      <p:ext uri="{BB962C8B-B14F-4D97-AF65-F5344CB8AC3E}">
        <p14:creationId xmlns:p14="http://schemas.microsoft.com/office/powerpoint/2010/main" val="12886248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F19EDAB-D766-400F-B9F0-DF4AD122FC2A}"/>
              </a:ext>
            </a:extLst>
          </p:cNvPr>
          <p:cNvSpPr txBox="1"/>
          <p:nvPr/>
        </p:nvSpPr>
        <p:spPr>
          <a:xfrm>
            <a:off x="982663" y="143346"/>
            <a:ext cx="17740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Input</a:t>
            </a:r>
            <a:endParaRPr lang="ko-KR" altLang="en-US" sz="3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604D3C80-3512-42C8-AAAE-DF0F3828101E}"/>
              </a:ext>
            </a:extLst>
          </p:cNvPr>
          <p:cNvCxnSpPr>
            <a:cxnSpLocks/>
          </p:cNvCxnSpPr>
          <p:nvPr/>
        </p:nvCxnSpPr>
        <p:spPr>
          <a:xfrm>
            <a:off x="597882" y="143346"/>
            <a:ext cx="0" cy="771054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왼쪽 대괄호 1">
            <a:extLst>
              <a:ext uri="{FF2B5EF4-FFF2-40B4-BE49-F238E27FC236}">
                <a16:creationId xmlns:a16="http://schemas.microsoft.com/office/drawing/2014/main" id="{A6BF3C1D-E6CA-4EBA-A247-AD88409CFEA0}"/>
              </a:ext>
            </a:extLst>
          </p:cNvPr>
          <p:cNvSpPr/>
          <p:nvPr/>
        </p:nvSpPr>
        <p:spPr>
          <a:xfrm>
            <a:off x="982663" y="2983045"/>
            <a:ext cx="335280" cy="1069842"/>
          </a:xfrm>
          <a:prstGeom prst="leftBracket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3B8357-3934-48E3-BC90-CCA774371405}"/>
              </a:ext>
            </a:extLst>
          </p:cNvPr>
          <p:cNvSpPr txBox="1"/>
          <p:nvPr/>
        </p:nvSpPr>
        <p:spPr>
          <a:xfrm>
            <a:off x="1499232" y="2983044"/>
            <a:ext cx="2514917" cy="1030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일일 임무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연월 나선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공월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축복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C0F5132-415E-486C-B5F6-513F4E7EC5B1}"/>
              </a:ext>
            </a:extLst>
          </p:cNvPr>
          <p:cNvCxnSpPr>
            <a:cxnSpLocks/>
          </p:cNvCxnSpPr>
          <p:nvPr/>
        </p:nvCxnSpPr>
        <p:spPr>
          <a:xfrm>
            <a:off x="982663" y="728118"/>
            <a:ext cx="1890077" cy="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92F44A3-E30C-457F-9DCA-AAF9A3B9794B}"/>
              </a:ext>
            </a:extLst>
          </p:cNvPr>
          <p:cNvSpPr txBox="1"/>
          <p:nvPr/>
        </p:nvSpPr>
        <p:spPr>
          <a:xfrm>
            <a:off x="982662" y="728118"/>
            <a:ext cx="189007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반복성 보상 </a:t>
            </a:r>
            <a:r>
              <a:rPr lang="en-US" altLang="ko-KR" sz="9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9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월 정액 사용 유저</a:t>
            </a:r>
            <a:r>
              <a:rPr lang="en-US" altLang="ko-KR" sz="9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ko-KR" altLang="en-US" sz="900" dirty="0">
              <a:solidFill>
                <a:schemeClr val="bg1">
                  <a:lumMod val="9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D51A8516-920B-4082-A32B-D4296B8283E3}"/>
              </a:ext>
            </a:extLst>
          </p:cNvPr>
          <p:cNvSpPr/>
          <p:nvPr/>
        </p:nvSpPr>
        <p:spPr>
          <a:xfrm>
            <a:off x="3832860" y="2805112"/>
            <a:ext cx="3305175" cy="1247775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D538C7FC-3020-4D21-8B1F-6342712AEF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6033" y="2735890"/>
            <a:ext cx="1386219" cy="1386219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1DC16DF9-807D-458E-909D-E6ADFB1A3C6C}"/>
              </a:ext>
            </a:extLst>
          </p:cNvPr>
          <p:cNvSpPr txBox="1"/>
          <p:nvPr/>
        </p:nvSpPr>
        <p:spPr>
          <a:xfrm>
            <a:off x="9414517" y="3167389"/>
            <a:ext cx="17948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6,000</a:t>
            </a: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3C544F-E437-4315-B47D-5B61BFF61B79}"/>
              </a:ext>
            </a:extLst>
          </p:cNvPr>
          <p:cNvSpPr txBox="1"/>
          <p:nvPr/>
        </p:nvSpPr>
        <p:spPr>
          <a:xfrm>
            <a:off x="9023112" y="6516233"/>
            <a:ext cx="31397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자세한 사항은 여기 클릭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9BD721-4C7F-4086-878A-9D37BB1CD3FE}"/>
              </a:ext>
            </a:extLst>
          </p:cNvPr>
          <p:cNvSpPr txBox="1"/>
          <p:nvPr/>
        </p:nvSpPr>
        <p:spPr>
          <a:xfrm>
            <a:off x="4195438" y="2735890"/>
            <a:ext cx="2081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한 달 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30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 기준</a:t>
            </a:r>
          </a:p>
        </p:txBody>
      </p:sp>
    </p:spTree>
    <p:extLst>
      <p:ext uri="{BB962C8B-B14F-4D97-AF65-F5344CB8AC3E}">
        <p14:creationId xmlns:p14="http://schemas.microsoft.com/office/powerpoint/2010/main" val="28125073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F19EDAB-D766-400F-B9F0-DF4AD122FC2A}"/>
              </a:ext>
            </a:extLst>
          </p:cNvPr>
          <p:cNvSpPr txBox="1"/>
          <p:nvPr/>
        </p:nvSpPr>
        <p:spPr>
          <a:xfrm>
            <a:off x="982663" y="143346"/>
            <a:ext cx="17740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Input</a:t>
            </a:r>
            <a:endParaRPr lang="ko-KR" altLang="en-US" sz="3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604D3C80-3512-42C8-AAAE-DF0F3828101E}"/>
              </a:ext>
            </a:extLst>
          </p:cNvPr>
          <p:cNvCxnSpPr>
            <a:cxnSpLocks/>
          </p:cNvCxnSpPr>
          <p:nvPr/>
        </p:nvCxnSpPr>
        <p:spPr>
          <a:xfrm>
            <a:off x="597882" y="143346"/>
            <a:ext cx="0" cy="771054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C0F5132-415E-486C-B5F6-513F4E7EC5B1}"/>
              </a:ext>
            </a:extLst>
          </p:cNvPr>
          <p:cNvCxnSpPr>
            <a:cxnSpLocks/>
          </p:cNvCxnSpPr>
          <p:nvPr/>
        </p:nvCxnSpPr>
        <p:spPr>
          <a:xfrm>
            <a:off x="982663" y="728118"/>
            <a:ext cx="1890077" cy="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92F44A3-E30C-457F-9DCA-AAF9A3B9794B}"/>
              </a:ext>
            </a:extLst>
          </p:cNvPr>
          <p:cNvSpPr txBox="1"/>
          <p:nvPr/>
        </p:nvSpPr>
        <p:spPr>
          <a:xfrm>
            <a:off x="982662" y="728118"/>
            <a:ext cx="165702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반복성 보상 </a:t>
            </a:r>
            <a:r>
              <a:rPr lang="en-US" altLang="ko-KR" sz="9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9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월 정액 유저</a:t>
            </a:r>
            <a:r>
              <a:rPr lang="en-US" altLang="ko-KR" sz="9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ko-KR" altLang="en-US" sz="900" dirty="0">
              <a:solidFill>
                <a:schemeClr val="bg1">
                  <a:lumMod val="9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3C544F-E437-4315-B47D-5B61BFF61B79}"/>
              </a:ext>
            </a:extLst>
          </p:cNvPr>
          <p:cNvSpPr txBox="1"/>
          <p:nvPr/>
        </p:nvSpPr>
        <p:spPr>
          <a:xfrm>
            <a:off x="9023112" y="6516233"/>
            <a:ext cx="31397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자세한 사항은 여기 클릭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74BBC5D9-23D7-414C-8DCF-90AE3B522C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882" y="1776681"/>
            <a:ext cx="4940935" cy="277927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9B2F965-ADDD-4E93-971E-CB61BE52A2C5}"/>
              </a:ext>
            </a:extLst>
          </p:cNvPr>
          <p:cNvSpPr txBox="1"/>
          <p:nvPr/>
        </p:nvSpPr>
        <p:spPr>
          <a:xfrm>
            <a:off x="1036070" y="5373688"/>
            <a:ext cx="36733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일일 미션 보상</a:t>
            </a: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하루 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60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1759B996-F4F2-4EF0-B17E-6AAC46E3BB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53183" y="1776681"/>
            <a:ext cx="4940935" cy="277927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6AB251B-7FE5-4C5E-856C-D8364E62013D}"/>
              </a:ext>
            </a:extLst>
          </p:cNvPr>
          <p:cNvSpPr txBox="1"/>
          <p:nvPr/>
        </p:nvSpPr>
        <p:spPr>
          <a:xfrm>
            <a:off x="7186442" y="5373688"/>
            <a:ext cx="36733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한 시즌 초기화 시 </a:t>
            </a: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1200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</a:t>
            </a:r>
          </a:p>
        </p:txBody>
      </p:sp>
    </p:spTree>
    <p:extLst>
      <p:ext uri="{BB962C8B-B14F-4D97-AF65-F5344CB8AC3E}">
        <p14:creationId xmlns:p14="http://schemas.microsoft.com/office/powerpoint/2010/main" val="36306580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F19EDAB-D766-400F-B9F0-DF4AD122FC2A}"/>
              </a:ext>
            </a:extLst>
          </p:cNvPr>
          <p:cNvSpPr txBox="1"/>
          <p:nvPr/>
        </p:nvSpPr>
        <p:spPr>
          <a:xfrm>
            <a:off x="982663" y="143346"/>
            <a:ext cx="17740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Input</a:t>
            </a:r>
            <a:endParaRPr lang="ko-KR" altLang="en-US" sz="3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604D3C80-3512-42C8-AAAE-DF0F3828101E}"/>
              </a:ext>
            </a:extLst>
          </p:cNvPr>
          <p:cNvCxnSpPr>
            <a:cxnSpLocks/>
          </p:cNvCxnSpPr>
          <p:nvPr/>
        </p:nvCxnSpPr>
        <p:spPr>
          <a:xfrm>
            <a:off x="597882" y="143346"/>
            <a:ext cx="0" cy="771054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C0F5132-415E-486C-B5F6-513F4E7EC5B1}"/>
              </a:ext>
            </a:extLst>
          </p:cNvPr>
          <p:cNvCxnSpPr>
            <a:cxnSpLocks/>
          </p:cNvCxnSpPr>
          <p:nvPr/>
        </p:nvCxnSpPr>
        <p:spPr>
          <a:xfrm>
            <a:off x="982663" y="728118"/>
            <a:ext cx="1890077" cy="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92F44A3-E30C-457F-9DCA-AAF9A3B9794B}"/>
              </a:ext>
            </a:extLst>
          </p:cNvPr>
          <p:cNvSpPr txBox="1"/>
          <p:nvPr/>
        </p:nvSpPr>
        <p:spPr>
          <a:xfrm>
            <a:off x="982662" y="728118"/>
            <a:ext cx="165702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반복성 보상 </a:t>
            </a:r>
            <a:r>
              <a:rPr lang="en-US" altLang="ko-KR" sz="9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9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월 정액 유저</a:t>
            </a:r>
            <a:r>
              <a:rPr lang="en-US" altLang="ko-KR" sz="9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ko-KR" altLang="en-US" sz="900" dirty="0">
              <a:solidFill>
                <a:schemeClr val="bg1">
                  <a:lumMod val="9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3C544F-E437-4315-B47D-5B61BFF61B79}"/>
              </a:ext>
            </a:extLst>
          </p:cNvPr>
          <p:cNvSpPr txBox="1"/>
          <p:nvPr/>
        </p:nvSpPr>
        <p:spPr>
          <a:xfrm>
            <a:off x="9023112" y="6516233"/>
            <a:ext cx="31397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자세한 사항은 여기 클릭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74BBC5D9-23D7-414C-8DCF-90AE3B522C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7882" y="1776681"/>
            <a:ext cx="4940935" cy="277927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9B2F965-ADDD-4E93-971E-CB61BE52A2C5}"/>
              </a:ext>
            </a:extLst>
          </p:cNvPr>
          <p:cNvSpPr txBox="1"/>
          <p:nvPr/>
        </p:nvSpPr>
        <p:spPr>
          <a:xfrm>
            <a:off x="1036070" y="5373688"/>
            <a:ext cx="36733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공월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축복 한달 보상</a:t>
            </a: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총 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3000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86FE793-0D07-4323-AF8F-BA6F47E212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1580" y="2735889"/>
            <a:ext cx="1386219" cy="138621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C3C9C0-8873-4746-B37D-86FDF3658504}"/>
              </a:ext>
            </a:extLst>
          </p:cNvPr>
          <p:cNvSpPr txBox="1"/>
          <p:nvPr/>
        </p:nvSpPr>
        <p:spPr>
          <a:xfrm>
            <a:off x="8577799" y="3167389"/>
            <a:ext cx="26315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총 </a:t>
            </a:r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6,000</a:t>
            </a: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</a:t>
            </a:r>
          </a:p>
        </p:txBody>
      </p:sp>
    </p:spTree>
    <p:extLst>
      <p:ext uri="{BB962C8B-B14F-4D97-AF65-F5344CB8AC3E}">
        <p14:creationId xmlns:p14="http://schemas.microsoft.com/office/powerpoint/2010/main" val="23926670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F19EDAB-D766-400F-B9F0-DF4AD122FC2A}"/>
              </a:ext>
            </a:extLst>
          </p:cNvPr>
          <p:cNvSpPr txBox="1"/>
          <p:nvPr/>
        </p:nvSpPr>
        <p:spPr>
          <a:xfrm>
            <a:off x="982663" y="143346"/>
            <a:ext cx="17740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Output</a:t>
            </a:r>
            <a:endParaRPr lang="ko-KR" altLang="en-US" sz="3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604D3C80-3512-42C8-AAAE-DF0F3828101E}"/>
              </a:ext>
            </a:extLst>
          </p:cNvPr>
          <p:cNvCxnSpPr>
            <a:cxnSpLocks/>
          </p:cNvCxnSpPr>
          <p:nvPr/>
        </p:nvCxnSpPr>
        <p:spPr>
          <a:xfrm>
            <a:off x="597882" y="143346"/>
            <a:ext cx="0" cy="771054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C0F5132-415E-486C-B5F6-513F4E7EC5B1}"/>
              </a:ext>
            </a:extLst>
          </p:cNvPr>
          <p:cNvCxnSpPr>
            <a:cxnSpLocks/>
          </p:cNvCxnSpPr>
          <p:nvPr/>
        </p:nvCxnSpPr>
        <p:spPr>
          <a:xfrm>
            <a:off x="982663" y="728118"/>
            <a:ext cx="1890077" cy="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원신 등불의 초대 기원">
            <a:extLst>
              <a:ext uri="{FF2B5EF4-FFF2-40B4-BE49-F238E27FC236}">
                <a16:creationId xmlns:a16="http://schemas.microsoft.com/office/drawing/2014/main" id="{ACF449A8-CCB9-4B5E-AE23-17584E3D24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882" y="2084693"/>
            <a:ext cx="4952831" cy="2456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원신 신의주조 7기">
            <a:extLst>
              <a:ext uri="{FF2B5EF4-FFF2-40B4-BE49-F238E27FC236}">
                <a16:creationId xmlns:a16="http://schemas.microsoft.com/office/drawing/2014/main" id="{69B48507-D104-4283-9492-B3F0508089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4515" y="2084693"/>
            <a:ext cx="4979603" cy="2456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87A0B04-07FF-49EF-83AD-F8307EF9DA63}"/>
              </a:ext>
            </a:extLst>
          </p:cNvPr>
          <p:cNvSpPr txBox="1"/>
          <p:nvPr/>
        </p:nvSpPr>
        <p:spPr>
          <a:xfrm>
            <a:off x="1775180" y="5155979"/>
            <a:ext cx="1963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캐릭터 기원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A0CF041-CB47-4D63-8C94-925D2A2B8F8A}"/>
              </a:ext>
            </a:extLst>
          </p:cNvPr>
          <p:cNvSpPr txBox="1"/>
          <p:nvPr/>
        </p:nvSpPr>
        <p:spPr>
          <a:xfrm>
            <a:off x="8122805" y="5155979"/>
            <a:ext cx="1963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무기 기원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0E1CD8E-9C63-4ACD-9C43-FEE89731EFF5}"/>
              </a:ext>
            </a:extLst>
          </p:cNvPr>
          <p:cNvSpPr txBox="1"/>
          <p:nvPr/>
        </p:nvSpPr>
        <p:spPr>
          <a:xfrm>
            <a:off x="982663" y="728118"/>
            <a:ext cx="87693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기원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9E24BE-34A7-4085-9977-94FC2D9ED4CC}"/>
              </a:ext>
            </a:extLst>
          </p:cNvPr>
          <p:cNvSpPr txBox="1"/>
          <p:nvPr/>
        </p:nvSpPr>
        <p:spPr>
          <a:xfrm>
            <a:off x="3074297" y="6064369"/>
            <a:ext cx="6047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10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 당 </a:t>
            </a:r>
            <a:r>
              <a:rPr lang="en-US" altLang="ko-KR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1600</a:t>
            </a:r>
            <a:r>
              <a:rPr lang="ko-KR" altLang="en-US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원석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소모 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 90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연차 시 확정 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성 획득</a:t>
            </a:r>
          </a:p>
        </p:txBody>
      </p:sp>
    </p:spTree>
    <p:extLst>
      <p:ext uri="{BB962C8B-B14F-4D97-AF65-F5344CB8AC3E}">
        <p14:creationId xmlns:p14="http://schemas.microsoft.com/office/powerpoint/2010/main" val="38468621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F19EDAB-D766-400F-B9F0-DF4AD122FC2A}"/>
              </a:ext>
            </a:extLst>
          </p:cNvPr>
          <p:cNvSpPr txBox="1"/>
          <p:nvPr/>
        </p:nvSpPr>
        <p:spPr>
          <a:xfrm>
            <a:off x="982663" y="143346"/>
            <a:ext cx="17740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PLC </a:t>
            </a:r>
            <a:r>
              <a:rPr lang="ko-KR" altLang="en-US" sz="3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선정</a:t>
            </a: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604D3C80-3512-42C8-AAAE-DF0F3828101E}"/>
              </a:ext>
            </a:extLst>
          </p:cNvPr>
          <p:cNvCxnSpPr>
            <a:cxnSpLocks/>
          </p:cNvCxnSpPr>
          <p:nvPr/>
        </p:nvCxnSpPr>
        <p:spPr>
          <a:xfrm>
            <a:off x="597882" y="143346"/>
            <a:ext cx="0" cy="771054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C0F5132-415E-486C-B5F6-513F4E7EC5B1}"/>
              </a:ext>
            </a:extLst>
          </p:cNvPr>
          <p:cNvCxnSpPr>
            <a:cxnSpLocks/>
          </p:cNvCxnSpPr>
          <p:nvPr/>
        </p:nvCxnSpPr>
        <p:spPr>
          <a:xfrm>
            <a:off x="982663" y="728118"/>
            <a:ext cx="1890077" cy="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8207BF26-2B75-4A8F-B06E-9CEDD87C9C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3319" y="1412875"/>
            <a:ext cx="5880331" cy="330768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BBD55EB-2D0C-4E33-9AB5-40D76A50D03F}"/>
              </a:ext>
            </a:extLst>
          </p:cNvPr>
          <p:cNvSpPr txBox="1"/>
          <p:nvPr/>
        </p:nvSpPr>
        <p:spPr>
          <a:xfrm>
            <a:off x="982663" y="5174486"/>
            <a:ext cx="102266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원신의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엔드 컨텐츠인 나선 비경에서 최종적으로 필요한 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개의 </a:t>
            </a:r>
            <a:r>
              <a:rPr lang="ko-KR" altLang="en-US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덱을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구성하기 까지를</a:t>
            </a: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1~4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 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PLC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정하고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현재 존재하는 모든 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성 캐릭터에 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성 무기를 착용해 주는 것을 최종 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PLC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정하였다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884951-1289-43C3-B9A1-EA2C6EE8FBE3}"/>
              </a:ext>
            </a:extLst>
          </p:cNvPr>
          <p:cNvSpPr txBox="1"/>
          <p:nvPr/>
        </p:nvSpPr>
        <p:spPr>
          <a:xfrm>
            <a:off x="982662" y="728118"/>
            <a:ext cx="27957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선정 기준</a:t>
            </a:r>
          </a:p>
        </p:txBody>
      </p:sp>
    </p:spTree>
    <p:extLst>
      <p:ext uri="{BB962C8B-B14F-4D97-AF65-F5344CB8AC3E}">
        <p14:creationId xmlns:p14="http://schemas.microsoft.com/office/powerpoint/2010/main" val="22645130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F19EDAB-D766-400F-B9F0-DF4AD122FC2A}"/>
              </a:ext>
            </a:extLst>
          </p:cNvPr>
          <p:cNvSpPr txBox="1"/>
          <p:nvPr/>
        </p:nvSpPr>
        <p:spPr>
          <a:xfrm>
            <a:off x="982663" y="143346"/>
            <a:ext cx="17740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PLC </a:t>
            </a:r>
            <a:r>
              <a:rPr lang="ko-KR" altLang="en-US" sz="3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선정</a:t>
            </a: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604D3C80-3512-42C8-AAAE-DF0F3828101E}"/>
              </a:ext>
            </a:extLst>
          </p:cNvPr>
          <p:cNvCxnSpPr>
            <a:cxnSpLocks/>
          </p:cNvCxnSpPr>
          <p:nvPr/>
        </p:nvCxnSpPr>
        <p:spPr>
          <a:xfrm>
            <a:off x="597882" y="143346"/>
            <a:ext cx="0" cy="771054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C0F5132-415E-486C-B5F6-513F4E7EC5B1}"/>
              </a:ext>
            </a:extLst>
          </p:cNvPr>
          <p:cNvCxnSpPr>
            <a:cxnSpLocks/>
          </p:cNvCxnSpPr>
          <p:nvPr/>
        </p:nvCxnSpPr>
        <p:spPr>
          <a:xfrm>
            <a:off x="982663" y="728118"/>
            <a:ext cx="1890077" cy="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2ADC792-A9C1-4EFE-AD14-4337DE706904}"/>
              </a:ext>
            </a:extLst>
          </p:cNvPr>
          <p:cNvSpPr txBox="1"/>
          <p:nvPr/>
        </p:nvSpPr>
        <p:spPr>
          <a:xfrm>
            <a:off x="982663" y="1441453"/>
            <a:ext cx="4699796" cy="3791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PLC 1. 1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개의 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성 캐릭터 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&amp; 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무기 세트</a:t>
            </a: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PLC 2. 2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개의 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성 캐릭터 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&amp; 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무기 세트</a:t>
            </a: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PLC 3. 1</a:t>
            </a:r>
            <a:r>
              <a:rPr lang="ko-KR" altLang="en-US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덱의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성 캐릭터 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&amp; 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무기 세트</a:t>
            </a: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PLC 4. 2</a:t>
            </a:r>
            <a:r>
              <a:rPr lang="ko-KR" altLang="en-US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덱의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성 캐릭터 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&amp; 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무기 세트</a:t>
            </a: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PLC 5. 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모든 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성 캐릭터 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&amp; 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무기 세트</a:t>
            </a: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884951-1289-43C3-B9A1-EA2C6EE8FBE3}"/>
              </a:ext>
            </a:extLst>
          </p:cNvPr>
          <p:cNvSpPr txBox="1"/>
          <p:nvPr/>
        </p:nvSpPr>
        <p:spPr>
          <a:xfrm>
            <a:off x="982662" y="728118"/>
            <a:ext cx="27957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선정한 </a:t>
            </a:r>
            <a:r>
              <a:rPr lang="en-US" altLang="ko-KR" sz="9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PLC</a:t>
            </a:r>
            <a:r>
              <a:rPr lang="ko-KR" altLang="en-US" sz="9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소개</a:t>
            </a:r>
          </a:p>
        </p:txBody>
      </p:sp>
    </p:spTree>
    <p:extLst>
      <p:ext uri="{BB962C8B-B14F-4D97-AF65-F5344CB8AC3E}">
        <p14:creationId xmlns:p14="http://schemas.microsoft.com/office/powerpoint/2010/main" val="15172277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7691279-268B-4944-A532-B72066025F3A}"/>
              </a:ext>
            </a:extLst>
          </p:cNvPr>
          <p:cNvSpPr txBox="1"/>
          <p:nvPr/>
        </p:nvSpPr>
        <p:spPr>
          <a:xfrm>
            <a:off x="2962275" y="1276350"/>
            <a:ext cx="62674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CONTENTS</a:t>
            </a:r>
            <a:endParaRPr lang="ko-KR" altLang="en-US" sz="5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80F23E1E-2B14-487C-89A8-2949EEAE8470}"/>
              </a:ext>
            </a:extLst>
          </p:cNvPr>
          <p:cNvCxnSpPr/>
          <p:nvPr/>
        </p:nvCxnSpPr>
        <p:spPr>
          <a:xfrm>
            <a:off x="1419225" y="2619375"/>
            <a:ext cx="9360000" cy="0"/>
          </a:xfrm>
          <a:prstGeom prst="line">
            <a:avLst/>
          </a:prstGeom>
          <a:ln w="317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id="{C784D1B8-C38F-4765-B885-C45FCC970271}"/>
              </a:ext>
            </a:extLst>
          </p:cNvPr>
          <p:cNvSpPr/>
          <p:nvPr/>
        </p:nvSpPr>
        <p:spPr>
          <a:xfrm>
            <a:off x="995362" y="3248024"/>
            <a:ext cx="847725" cy="847725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endParaRPr lang="ko-KR" altLang="en-US" sz="4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91EA1CCB-F08F-4207-BBEF-3F8D1A145AB5}"/>
              </a:ext>
            </a:extLst>
          </p:cNvPr>
          <p:cNvSpPr/>
          <p:nvPr/>
        </p:nvSpPr>
        <p:spPr>
          <a:xfrm>
            <a:off x="10355362" y="3248024"/>
            <a:ext cx="847725" cy="847725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</a:t>
            </a:r>
            <a:endParaRPr lang="ko-KR" altLang="en-US" sz="4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6EE2C4B7-CD51-42A4-B29B-753B883D90A9}"/>
              </a:ext>
            </a:extLst>
          </p:cNvPr>
          <p:cNvSpPr/>
          <p:nvPr/>
        </p:nvSpPr>
        <p:spPr>
          <a:xfrm>
            <a:off x="4115362" y="3248024"/>
            <a:ext cx="847725" cy="847725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endParaRPr lang="ko-KR" altLang="en-US" sz="4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8A3830EC-C29B-45B4-8271-151FA5279152}"/>
              </a:ext>
            </a:extLst>
          </p:cNvPr>
          <p:cNvSpPr/>
          <p:nvPr/>
        </p:nvSpPr>
        <p:spPr>
          <a:xfrm>
            <a:off x="7235362" y="3248024"/>
            <a:ext cx="847725" cy="847725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endParaRPr lang="ko-KR" altLang="en-US" sz="4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10A969-5FA9-40D2-BE80-2DEA30076CF1}"/>
              </a:ext>
            </a:extLst>
          </p:cNvPr>
          <p:cNvSpPr txBox="1"/>
          <p:nvPr/>
        </p:nvSpPr>
        <p:spPr>
          <a:xfrm>
            <a:off x="295274" y="4268747"/>
            <a:ext cx="2247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재화 소개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1E6DD16-9D57-47A6-ADE1-0157B7CD02B8}"/>
              </a:ext>
            </a:extLst>
          </p:cNvPr>
          <p:cNvSpPr txBox="1"/>
          <p:nvPr/>
        </p:nvSpPr>
        <p:spPr>
          <a:xfrm>
            <a:off x="3415274" y="4268747"/>
            <a:ext cx="22479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Input &amp; Output</a:t>
            </a:r>
            <a:endParaRPr lang="ko-KR" altLang="en-US" sz="2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0717124-8E37-4643-972F-E16B97D58121}"/>
              </a:ext>
            </a:extLst>
          </p:cNvPr>
          <p:cNvSpPr txBox="1"/>
          <p:nvPr/>
        </p:nvSpPr>
        <p:spPr>
          <a:xfrm>
            <a:off x="9655274" y="4279819"/>
            <a:ext cx="22479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상품 분석 및 </a:t>
            </a:r>
            <a:endParaRPr lang="en-US" altLang="ko-KR" sz="2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기획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4DF8D6E-279A-40A7-A3C5-BF61EDF5BE61}"/>
              </a:ext>
            </a:extLst>
          </p:cNvPr>
          <p:cNvSpPr txBox="1"/>
          <p:nvPr/>
        </p:nvSpPr>
        <p:spPr>
          <a:xfrm>
            <a:off x="6535274" y="4325985"/>
            <a:ext cx="22479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PLC </a:t>
            </a:r>
            <a:r>
              <a:rPr lang="ko-KR" altLang="en-US" sz="2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선정 및 </a:t>
            </a:r>
            <a:endParaRPr lang="en-US" altLang="ko-KR" sz="2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분석</a:t>
            </a:r>
          </a:p>
        </p:txBody>
      </p:sp>
    </p:spTree>
    <p:extLst>
      <p:ext uri="{BB962C8B-B14F-4D97-AF65-F5344CB8AC3E}">
        <p14:creationId xmlns:p14="http://schemas.microsoft.com/office/powerpoint/2010/main" val="16381705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F19EDAB-D766-400F-B9F0-DF4AD122FC2A}"/>
              </a:ext>
            </a:extLst>
          </p:cNvPr>
          <p:cNvSpPr txBox="1"/>
          <p:nvPr/>
        </p:nvSpPr>
        <p:spPr>
          <a:xfrm>
            <a:off x="982663" y="143346"/>
            <a:ext cx="17740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PLC </a:t>
            </a:r>
            <a:r>
              <a:rPr lang="ko-KR" altLang="en-US" sz="3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분석</a:t>
            </a: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604D3C80-3512-42C8-AAAE-DF0F3828101E}"/>
              </a:ext>
            </a:extLst>
          </p:cNvPr>
          <p:cNvCxnSpPr>
            <a:cxnSpLocks/>
          </p:cNvCxnSpPr>
          <p:nvPr/>
        </p:nvCxnSpPr>
        <p:spPr>
          <a:xfrm>
            <a:off x="597882" y="143346"/>
            <a:ext cx="0" cy="771054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C0F5132-415E-486C-B5F6-513F4E7EC5B1}"/>
              </a:ext>
            </a:extLst>
          </p:cNvPr>
          <p:cNvCxnSpPr>
            <a:cxnSpLocks/>
          </p:cNvCxnSpPr>
          <p:nvPr/>
        </p:nvCxnSpPr>
        <p:spPr>
          <a:xfrm>
            <a:off x="982663" y="728118"/>
            <a:ext cx="1890077" cy="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FE1AC33-809B-413E-8363-471B93A9F007}"/>
              </a:ext>
            </a:extLst>
          </p:cNvPr>
          <p:cNvSpPr txBox="1"/>
          <p:nvPr/>
        </p:nvSpPr>
        <p:spPr>
          <a:xfrm>
            <a:off x="982662" y="728118"/>
            <a:ext cx="27957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무 과금 유저의 경우</a:t>
            </a: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CC2682A9-4F48-42B8-8F2F-ECA2C627F8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34" r="10647"/>
          <a:stretch/>
        </p:blipFill>
        <p:spPr bwMode="auto">
          <a:xfrm>
            <a:off x="5682459" y="1751183"/>
            <a:ext cx="6509541" cy="5106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91C9260-3D50-4FCD-8895-C53F178D84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98" r="433"/>
          <a:stretch/>
        </p:blipFill>
        <p:spPr>
          <a:xfrm>
            <a:off x="982663" y="2197003"/>
            <a:ext cx="5113337" cy="2463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1515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F19EDAB-D766-400F-B9F0-DF4AD122FC2A}"/>
              </a:ext>
            </a:extLst>
          </p:cNvPr>
          <p:cNvSpPr txBox="1"/>
          <p:nvPr/>
        </p:nvSpPr>
        <p:spPr>
          <a:xfrm>
            <a:off x="982663" y="143346"/>
            <a:ext cx="17740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PLC </a:t>
            </a:r>
            <a:r>
              <a:rPr lang="ko-KR" altLang="en-US" sz="3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분석</a:t>
            </a: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604D3C80-3512-42C8-AAAE-DF0F3828101E}"/>
              </a:ext>
            </a:extLst>
          </p:cNvPr>
          <p:cNvCxnSpPr>
            <a:cxnSpLocks/>
          </p:cNvCxnSpPr>
          <p:nvPr/>
        </p:nvCxnSpPr>
        <p:spPr>
          <a:xfrm>
            <a:off x="597882" y="143346"/>
            <a:ext cx="0" cy="771054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C0F5132-415E-486C-B5F6-513F4E7EC5B1}"/>
              </a:ext>
            </a:extLst>
          </p:cNvPr>
          <p:cNvCxnSpPr>
            <a:cxnSpLocks/>
          </p:cNvCxnSpPr>
          <p:nvPr/>
        </p:nvCxnSpPr>
        <p:spPr>
          <a:xfrm>
            <a:off x="982663" y="728118"/>
            <a:ext cx="1890077" cy="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FE1AC33-809B-413E-8363-471B93A9F007}"/>
              </a:ext>
            </a:extLst>
          </p:cNvPr>
          <p:cNvSpPr txBox="1"/>
          <p:nvPr/>
        </p:nvSpPr>
        <p:spPr>
          <a:xfrm>
            <a:off x="982662" y="728118"/>
            <a:ext cx="27957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월 정액 유저의 경우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70F24156-1EB1-4BF5-845D-B13823DD1C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05" r="16720" b="3366"/>
          <a:stretch/>
        </p:blipFill>
        <p:spPr bwMode="auto">
          <a:xfrm>
            <a:off x="6095999" y="230832"/>
            <a:ext cx="6096001" cy="6627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01E91AD-EF6C-401F-9075-64CA1D9624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662" y="2193120"/>
            <a:ext cx="5113336" cy="2471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5898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F19EDAB-D766-400F-B9F0-DF4AD122FC2A}"/>
              </a:ext>
            </a:extLst>
          </p:cNvPr>
          <p:cNvSpPr txBox="1"/>
          <p:nvPr/>
        </p:nvSpPr>
        <p:spPr>
          <a:xfrm>
            <a:off x="982663" y="143346"/>
            <a:ext cx="17740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PLC </a:t>
            </a:r>
            <a:r>
              <a:rPr lang="ko-KR" altLang="en-US" sz="3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분석</a:t>
            </a: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604D3C80-3512-42C8-AAAE-DF0F3828101E}"/>
              </a:ext>
            </a:extLst>
          </p:cNvPr>
          <p:cNvCxnSpPr>
            <a:cxnSpLocks/>
          </p:cNvCxnSpPr>
          <p:nvPr/>
        </p:nvCxnSpPr>
        <p:spPr>
          <a:xfrm>
            <a:off x="597882" y="143346"/>
            <a:ext cx="0" cy="771054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C0F5132-415E-486C-B5F6-513F4E7EC5B1}"/>
              </a:ext>
            </a:extLst>
          </p:cNvPr>
          <p:cNvCxnSpPr>
            <a:cxnSpLocks/>
          </p:cNvCxnSpPr>
          <p:nvPr/>
        </p:nvCxnSpPr>
        <p:spPr>
          <a:xfrm>
            <a:off x="982663" y="728118"/>
            <a:ext cx="1890077" cy="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AB6EB51-1E97-4D53-93E8-4266490DB8C0}"/>
              </a:ext>
            </a:extLst>
          </p:cNvPr>
          <p:cNvSpPr txBox="1"/>
          <p:nvPr/>
        </p:nvSpPr>
        <p:spPr>
          <a:xfrm>
            <a:off x="982663" y="1874902"/>
            <a:ext cx="10621962" cy="19691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월 정액 유저와 무 과금 유저가 </a:t>
            </a:r>
            <a:r>
              <a:rPr lang="en-US" altLang="ko-KR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PLC</a:t>
            </a:r>
            <a:r>
              <a:rPr lang="ko-KR" altLang="en-US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도달하는 시간은 큰 차이가</a:t>
            </a:r>
            <a:endParaRPr lang="en-US" altLang="ko-KR" sz="28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있는 것을 확인 할 수 있었으며</a:t>
            </a:r>
            <a:r>
              <a:rPr lang="en-US" altLang="ko-KR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월 정액인 </a:t>
            </a:r>
            <a:r>
              <a:rPr lang="ko-KR" altLang="en-US" sz="28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공월</a:t>
            </a:r>
            <a:r>
              <a:rPr lang="ko-KR" altLang="en-US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축복은 무 과금 유저에</a:t>
            </a:r>
            <a:endParaRPr lang="en-US" altLang="ko-KR" sz="28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비해서 </a:t>
            </a:r>
            <a:r>
              <a:rPr lang="en-US" altLang="ko-KR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개월수준의 재화를 더 획득할 수 있다</a:t>
            </a:r>
            <a:r>
              <a:rPr lang="en-US" altLang="ko-KR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F967B77-3264-464F-A12A-CAB12A8868CE}"/>
              </a:ext>
            </a:extLst>
          </p:cNvPr>
          <p:cNvSpPr txBox="1"/>
          <p:nvPr/>
        </p:nvSpPr>
        <p:spPr>
          <a:xfrm>
            <a:off x="982663" y="728118"/>
            <a:ext cx="87693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총평</a:t>
            </a:r>
          </a:p>
        </p:txBody>
      </p:sp>
    </p:spTree>
    <p:extLst>
      <p:ext uri="{BB962C8B-B14F-4D97-AF65-F5344CB8AC3E}">
        <p14:creationId xmlns:p14="http://schemas.microsoft.com/office/powerpoint/2010/main" val="13721606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F19EDAB-D766-400F-B9F0-DF4AD122FC2A}"/>
              </a:ext>
            </a:extLst>
          </p:cNvPr>
          <p:cNvSpPr txBox="1"/>
          <p:nvPr/>
        </p:nvSpPr>
        <p:spPr>
          <a:xfrm>
            <a:off x="982662" y="143346"/>
            <a:ext cx="31130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상품 분석 및 기획</a:t>
            </a: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604D3C80-3512-42C8-AAAE-DF0F3828101E}"/>
              </a:ext>
            </a:extLst>
          </p:cNvPr>
          <p:cNvCxnSpPr>
            <a:cxnSpLocks/>
          </p:cNvCxnSpPr>
          <p:nvPr/>
        </p:nvCxnSpPr>
        <p:spPr>
          <a:xfrm>
            <a:off x="597882" y="143346"/>
            <a:ext cx="0" cy="771054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C0F5132-415E-486C-B5F6-513F4E7EC5B1}"/>
              </a:ext>
            </a:extLst>
          </p:cNvPr>
          <p:cNvCxnSpPr>
            <a:cxnSpLocks/>
          </p:cNvCxnSpPr>
          <p:nvPr/>
        </p:nvCxnSpPr>
        <p:spPr>
          <a:xfrm>
            <a:off x="982663" y="728118"/>
            <a:ext cx="1890077" cy="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F967B77-3264-464F-A12A-CAB12A8868CE}"/>
              </a:ext>
            </a:extLst>
          </p:cNvPr>
          <p:cNvSpPr txBox="1"/>
          <p:nvPr/>
        </p:nvSpPr>
        <p:spPr>
          <a:xfrm>
            <a:off x="982663" y="728118"/>
            <a:ext cx="87693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기존 상품 소개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F2B80A1-8509-48CB-9888-6F1C72D413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8070" y="2004813"/>
            <a:ext cx="2991267" cy="284837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1C1C90A-BB54-4EF8-A7AF-EDB322A14E21}"/>
              </a:ext>
            </a:extLst>
          </p:cNvPr>
          <p:cNvSpPr txBox="1"/>
          <p:nvPr/>
        </p:nvSpPr>
        <p:spPr>
          <a:xfrm>
            <a:off x="982663" y="1441453"/>
            <a:ext cx="4699796" cy="2960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패키지 구성</a:t>
            </a: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영웅의 경험 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x 50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정제용 마법 광물 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x 25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약한 레진 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x 1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모라 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x 50000 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으로 구성이 되어 있는 상품이며</a:t>
            </a: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캐릭터와 무기를 육성하는데 사용되는</a:t>
            </a: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아이템들을 묶은 패키지이다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025169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F19EDAB-D766-400F-B9F0-DF4AD122FC2A}"/>
              </a:ext>
            </a:extLst>
          </p:cNvPr>
          <p:cNvSpPr txBox="1"/>
          <p:nvPr/>
        </p:nvSpPr>
        <p:spPr>
          <a:xfrm>
            <a:off x="982662" y="143346"/>
            <a:ext cx="31130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상품 분석 및 기획</a:t>
            </a: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604D3C80-3512-42C8-AAAE-DF0F3828101E}"/>
              </a:ext>
            </a:extLst>
          </p:cNvPr>
          <p:cNvCxnSpPr>
            <a:cxnSpLocks/>
          </p:cNvCxnSpPr>
          <p:nvPr/>
        </p:nvCxnSpPr>
        <p:spPr>
          <a:xfrm>
            <a:off x="597882" y="143346"/>
            <a:ext cx="0" cy="771054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C0F5132-415E-486C-B5F6-513F4E7EC5B1}"/>
              </a:ext>
            </a:extLst>
          </p:cNvPr>
          <p:cNvCxnSpPr>
            <a:cxnSpLocks/>
          </p:cNvCxnSpPr>
          <p:nvPr/>
        </p:nvCxnSpPr>
        <p:spPr>
          <a:xfrm>
            <a:off x="982663" y="728118"/>
            <a:ext cx="1890077" cy="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F967B77-3264-464F-A12A-CAB12A8868CE}"/>
              </a:ext>
            </a:extLst>
          </p:cNvPr>
          <p:cNvSpPr txBox="1"/>
          <p:nvPr/>
        </p:nvSpPr>
        <p:spPr>
          <a:xfrm>
            <a:off x="982662" y="728118"/>
            <a:ext cx="126882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기존 </a:t>
            </a:r>
            <a:r>
              <a:rPr lang="ko-KR" altLang="en-US" sz="90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상품 가치 분석</a:t>
            </a:r>
            <a:endParaRPr lang="ko-KR" altLang="en-US" sz="900" dirty="0">
              <a:solidFill>
                <a:schemeClr val="bg1">
                  <a:lumMod val="9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F2B80A1-8509-48CB-9888-6F1C72D413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8070" y="2004813"/>
            <a:ext cx="2991267" cy="284837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AC77C17-AF60-4D80-AAB9-004972D4E323}"/>
              </a:ext>
            </a:extLst>
          </p:cNvPr>
          <p:cNvSpPr txBox="1"/>
          <p:nvPr/>
        </p:nvSpPr>
        <p:spPr>
          <a:xfrm>
            <a:off x="982663" y="1441453"/>
            <a:ext cx="4699796" cy="42073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영웅의 경험은 계시의 꽃에서</a:t>
            </a: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 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레진당 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4~5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개를 얻을 수 있고</a:t>
            </a: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정제용 마법 광물은 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10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레진을 소모하여</a:t>
            </a: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6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개를 만들 수 있으며</a:t>
            </a: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모라는 </a:t>
            </a:r>
            <a:r>
              <a:rPr lang="ko-KR" altLang="en-US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장금의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꽃에서 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레진당 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6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만 </a:t>
            </a:r>
            <a:r>
              <a:rPr lang="ko-KR" altLang="en-US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모라를</a:t>
            </a: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획득 가능하다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이를 토대로 대략적인 레진으로 환산하면</a:t>
            </a: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원행 보급 패키지는 약 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320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레진으로 환산 가능 하며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이는 약 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일간 자동 회복되는 레진과 </a:t>
            </a: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동일하다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397198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F19EDAB-D766-400F-B9F0-DF4AD122FC2A}"/>
              </a:ext>
            </a:extLst>
          </p:cNvPr>
          <p:cNvSpPr txBox="1"/>
          <p:nvPr/>
        </p:nvSpPr>
        <p:spPr>
          <a:xfrm>
            <a:off x="982662" y="143346"/>
            <a:ext cx="31130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상품 분석 및 기획</a:t>
            </a: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604D3C80-3512-42C8-AAAE-DF0F3828101E}"/>
              </a:ext>
            </a:extLst>
          </p:cNvPr>
          <p:cNvCxnSpPr>
            <a:cxnSpLocks/>
          </p:cNvCxnSpPr>
          <p:nvPr/>
        </p:nvCxnSpPr>
        <p:spPr>
          <a:xfrm>
            <a:off x="597882" y="143346"/>
            <a:ext cx="0" cy="771054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C0F5132-415E-486C-B5F6-513F4E7EC5B1}"/>
              </a:ext>
            </a:extLst>
          </p:cNvPr>
          <p:cNvCxnSpPr>
            <a:cxnSpLocks/>
          </p:cNvCxnSpPr>
          <p:nvPr/>
        </p:nvCxnSpPr>
        <p:spPr>
          <a:xfrm>
            <a:off x="982663" y="728118"/>
            <a:ext cx="1890077" cy="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F967B77-3264-464F-A12A-CAB12A8868CE}"/>
              </a:ext>
            </a:extLst>
          </p:cNvPr>
          <p:cNvSpPr txBox="1"/>
          <p:nvPr/>
        </p:nvSpPr>
        <p:spPr>
          <a:xfrm>
            <a:off x="982662" y="728118"/>
            <a:ext cx="126882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기존 상품에 대한 총평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3AAD439-0653-4E42-98CD-DE204C3BF39A}"/>
              </a:ext>
            </a:extLst>
          </p:cNvPr>
          <p:cNvSpPr txBox="1"/>
          <p:nvPr/>
        </p:nvSpPr>
        <p:spPr>
          <a:xfrm>
            <a:off x="982663" y="1441453"/>
            <a:ext cx="10621962" cy="2960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기존의 원행 보급 패키지는 돈은 있지만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시간이 급한 유저에게는 충분한 가치가 있다고 느껴진다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다만 무 과금 유저와 상품 구매자들 간의 간격을 줄이기 위하여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 제한으로 판매를 함과 동시에 </a:t>
            </a:r>
            <a:r>
              <a:rPr lang="ko-KR" altLang="en-US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원신은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시간적인 가치를 중요시 하고 있다는 것을 알 수 있다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레진으로 분석을 하였을 때는 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일정도 차이밖에 나지 않는다 생각을 하였으나</a:t>
            </a: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시간이 별로 없거나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혹은 단순 캐릭터 육성보다는 </a:t>
            </a:r>
            <a:r>
              <a:rPr lang="ko-KR" altLang="en-US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성유물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파밍에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시간을 더 쏟고 싶은 유저에게는</a:t>
            </a: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충분한 가치가 있는 상품이다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그러나 육성에는 특성 레벨도 중요하기 때문에 이를 포함한 신규 상품을 기획 해보았다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573742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F19EDAB-D766-400F-B9F0-DF4AD122FC2A}"/>
              </a:ext>
            </a:extLst>
          </p:cNvPr>
          <p:cNvSpPr txBox="1"/>
          <p:nvPr/>
        </p:nvSpPr>
        <p:spPr>
          <a:xfrm>
            <a:off x="982662" y="143346"/>
            <a:ext cx="31130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상품 분석 및 기획</a:t>
            </a: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604D3C80-3512-42C8-AAAE-DF0F3828101E}"/>
              </a:ext>
            </a:extLst>
          </p:cNvPr>
          <p:cNvCxnSpPr>
            <a:cxnSpLocks/>
          </p:cNvCxnSpPr>
          <p:nvPr/>
        </p:nvCxnSpPr>
        <p:spPr>
          <a:xfrm>
            <a:off x="597882" y="143346"/>
            <a:ext cx="0" cy="771054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C0F5132-415E-486C-B5F6-513F4E7EC5B1}"/>
              </a:ext>
            </a:extLst>
          </p:cNvPr>
          <p:cNvCxnSpPr>
            <a:cxnSpLocks/>
          </p:cNvCxnSpPr>
          <p:nvPr/>
        </p:nvCxnSpPr>
        <p:spPr>
          <a:xfrm>
            <a:off x="982663" y="728118"/>
            <a:ext cx="1890077" cy="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F967B77-3264-464F-A12A-CAB12A8868CE}"/>
              </a:ext>
            </a:extLst>
          </p:cNvPr>
          <p:cNvSpPr txBox="1"/>
          <p:nvPr/>
        </p:nvSpPr>
        <p:spPr>
          <a:xfrm>
            <a:off x="982662" y="728118"/>
            <a:ext cx="126882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신규 상품의 판매 시점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ECB31BB-3A5B-41F6-B3AA-17A2EEF0E9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7"/>
          <a:stretch/>
        </p:blipFill>
        <p:spPr>
          <a:xfrm>
            <a:off x="1056718" y="1412875"/>
            <a:ext cx="10152620" cy="376596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DF0F1D3-BB65-4388-A9A9-76A98CB7CFB1}"/>
              </a:ext>
            </a:extLst>
          </p:cNvPr>
          <p:cNvSpPr txBox="1"/>
          <p:nvPr/>
        </p:nvSpPr>
        <p:spPr>
          <a:xfrm>
            <a:off x="2041584" y="5632766"/>
            <a:ext cx="8108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지표를 분석 해 보았을 때 신규 캐릭터가 나오기 전 매출 하락이 뚜렷하여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</a:p>
          <a:p>
            <a:r>
              <a:rPr lang="ko-KR" altLang="en-US" dirty="0">
                <a:solidFill>
                  <a:schemeClr val="bg1"/>
                </a:solidFill>
              </a:rPr>
              <a:t>이 시기의 매출을 보완하며 육성에 도움을 줄 상품을 기획</a:t>
            </a:r>
          </a:p>
        </p:txBody>
      </p:sp>
    </p:spTree>
    <p:extLst>
      <p:ext uri="{BB962C8B-B14F-4D97-AF65-F5344CB8AC3E}">
        <p14:creationId xmlns:p14="http://schemas.microsoft.com/office/powerpoint/2010/main" val="6538212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F19EDAB-D766-400F-B9F0-DF4AD122FC2A}"/>
              </a:ext>
            </a:extLst>
          </p:cNvPr>
          <p:cNvSpPr txBox="1"/>
          <p:nvPr/>
        </p:nvSpPr>
        <p:spPr>
          <a:xfrm>
            <a:off x="982662" y="143346"/>
            <a:ext cx="32845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상품 분석 및 기획</a:t>
            </a: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604D3C80-3512-42C8-AAAE-DF0F3828101E}"/>
              </a:ext>
            </a:extLst>
          </p:cNvPr>
          <p:cNvCxnSpPr>
            <a:cxnSpLocks/>
          </p:cNvCxnSpPr>
          <p:nvPr/>
        </p:nvCxnSpPr>
        <p:spPr>
          <a:xfrm>
            <a:off x="597882" y="143346"/>
            <a:ext cx="0" cy="771054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C0F5132-415E-486C-B5F6-513F4E7EC5B1}"/>
              </a:ext>
            </a:extLst>
          </p:cNvPr>
          <p:cNvCxnSpPr>
            <a:cxnSpLocks/>
          </p:cNvCxnSpPr>
          <p:nvPr/>
        </p:nvCxnSpPr>
        <p:spPr>
          <a:xfrm>
            <a:off x="982663" y="728118"/>
            <a:ext cx="1890077" cy="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6315632-6812-451D-A246-E7694660B5FD}"/>
              </a:ext>
            </a:extLst>
          </p:cNvPr>
          <p:cNvSpPr txBox="1"/>
          <p:nvPr/>
        </p:nvSpPr>
        <p:spPr>
          <a:xfrm>
            <a:off x="982663" y="728118"/>
            <a:ext cx="87693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신규 상품 기획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472E42-78C2-46F2-8C17-C0508342A388}"/>
              </a:ext>
            </a:extLst>
          </p:cNvPr>
          <p:cNvSpPr txBox="1"/>
          <p:nvPr/>
        </p:nvSpPr>
        <p:spPr>
          <a:xfrm>
            <a:off x="982663" y="1441453"/>
            <a:ext cx="4699796" cy="2129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패키지 구성</a:t>
            </a: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영웅의 경험 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x 50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미덕 공유 패키지 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x 10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속성 돌파 재료 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x 5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가격은 기존의 원행 보급 패키지와 동일하다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0912B8D-7A5D-4563-A29B-A282730327F7}"/>
              </a:ext>
            </a:extLst>
          </p:cNvPr>
          <p:cNvGrpSpPr/>
          <p:nvPr/>
        </p:nvGrpSpPr>
        <p:grpSpPr>
          <a:xfrm>
            <a:off x="8030476" y="1700533"/>
            <a:ext cx="2503619" cy="1829322"/>
            <a:chOff x="7871459" y="1700533"/>
            <a:chExt cx="2503619" cy="1829322"/>
          </a:xfrm>
        </p:grpSpPr>
        <p:pic>
          <p:nvPicPr>
            <p:cNvPr id="1030" name="Picture 6" descr="원신-정사각-배경-영웅의 경험">
              <a:extLst>
                <a:ext uri="{FF2B5EF4-FFF2-40B4-BE49-F238E27FC236}">
                  <a16:creationId xmlns:a16="http://schemas.microsoft.com/office/drawing/2014/main" id="{7E6CE4CD-A3C3-48E8-B56D-298E7632A1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4688" b="94531" l="9375" r="89844">
                          <a14:foregroundMark x1="18750" y1="15625" x2="18750" y2="15625"/>
                          <a14:foregroundMark x1="21875" y1="14844" x2="60938" y2="11719"/>
                          <a14:foregroundMark x1="60938" y1="11719" x2="73438" y2="35156"/>
                          <a14:foregroundMark x1="57813" y1="4688" x2="57813" y2="4688"/>
                          <a14:foregroundMark x1="31250" y1="11719" x2="31250" y2="11719"/>
                          <a14:foregroundMark x1="40625" y1="9375" x2="40625" y2="9375"/>
                          <a14:foregroundMark x1="45313" y1="8594" x2="45313" y2="8594"/>
                          <a14:foregroundMark x1="49219" y1="7813" x2="49219" y2="7813"/>
                          <a14:foregroundMark x1="48438" y1="89844" x2="48438" y2="89844"/>
                          <a14:foregroundMark x1="46875" y1="94531" x2="46875" y2="9453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71733" y="1700533"/>
              <a:ext cx="1535654" cy="15356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6" name="Picture 2" descr="원신-정사각-투명-「자유」의 ...">
              <a:extLst>
                <a:ext uri="{FF2B5EF4-FFF2-40B4-BE49-F238E27FC236}">
                  <a16:creationId xmlns:a16="http://schemas.microsoft.com/office/drawing/2014/main" id="{FB96F412-3828-4EE0-B850-B9723A081C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71459" y="1994201"/>
              <a:ext cx="1535654" cy="15356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원신-정사각-배경-서리의 핵">
              <a:extLst>
                <a:ext uri="{FF2B5EF4-FFF2-40B4-BE49-F238E27FC236}">
                  <a16:creationId xmlns:a16="http://schemas.microsoft.com/office/drawing/2014/main" id="{70DE1763-D489-4E9D-B039-D2D1C4F5CE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686385">
              <a:off x="8839424" y="1834390"/>
              <a:ext cx="1535654" cy="15356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59171CD-DAE5-47B3-82E6-8F0F687AF7D5}"/>
              </a:ext>
            </a:extLst>
          </p:cNvPr>
          <p:cNvSpPr txBox="1"/>
          <p:nvPr/>
        </p:nvSpPr>
        <p:spPr>
          <a:xfrm>
            <a:off x="7871458" y="3981748"/>
            <a:ext cx="2821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캐릭터 급속 육성 패키지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ADCE3FA5-2E7E-44A6-8252-FA61DE3F831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5577" y="3529755"/>
            <a:ext cx="403157" cy="40315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A11869D-9C55-45B8-94C3-563FFB2AF9B0}"/>
              </a:ext>
            </a:extLst>
          </p:cNvPr>
          <p:cNvSpPr txBox="1"/>
          <p:nvPr/>
        </p:nvSpPr>
        <p:spPr>
          <a:xfrm>
            <a:off x="8881983" y="3552150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980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985011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F19EDAB-D766-400F-B9F0-DF4AD122FC2A}"/>
              </a:ext>
            </a:extLst>
          </p:cNvPr>
          <p:cNvSpPr txBox="1"/>
          <p:nvPr/>
        </p:nvSpPr>
        <p:spPr>
          <a:xfrm>
            <a:off x="982662" y="143346"/>
            <a:ext cx="32845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상품 분석 및 기획</a:t>
            </a: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604D3C80-3512-42C8-AAAE-DF0F3828101E}"/>
              </a:ext>
            </a:extLst>
          </p:cNvPr>
          <p:cNvCxnSpPr>
            <a:cxnSpLocks/>
          </p:cNvCxnSpPr>
          <p:nvPr/>
        </p:nvCxnSpPr>
        <p:spPr>
          <a:xfrm>
            <a:off x="597882" y="143346"/>
            <a:ext cx="0" cy="771054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C0F5132-415E-486C-B5F6-513F4E7EC5B1}"/>
              </a:ext>
            </a:extLst>
          </p:cNvPr>
          <p:cNvCxnSpPr>
            <a:cxnSpLocks/>
          </p:cNvCxnSpPr>
          <p:nvPr/>
        </p:nvCxnSpPr>
        <p:spPr>
          <a:xfrm>
            <a:off x="982663" y="728118"/>
            <a:ext cx="1890077" cy="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6315632-6812-451D-A246-E7694660B5FD}"/>
              </a:ext>
            </a:extLst>
          </p:cNvPr>
          <p:cNvSpPr txBox="1"/>
          <p:nvPr/>
        </p:nvSpPr>
        <p:spPr>
          <a:xfrm>
            <a:off x="982662" y="728118"/>
            <a:ext cx="127414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신규 </a:t>
            </a:r>
            <a:r>
              <a:rPr lang="ko-KR" altLang="en-US" sz="90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상품 기획 이유</a:t>
            </a:r>
            <a:endParaRPr lang="ko-KR" altLang="en-US" sz="900" dirty="0">
              <a:solidFill>
                <a:schemeClr val="bg1">
                  <a:lumMod val="9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472E42-78C2-46F2-8C17-C0508342A388}"/>
              </a:ext>
            </a:extLst>
          </p:cNvPr>
          <p:cNvSpPr txBox="1"/>
          <p:nvPr/>
        </p:nvSpPr>
        <p:spPr>
          <a:xfrm>
            <a:off x="982663" y="1441453"/>
            <a:ext cx="10621962" cy="3514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모라와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광물을 제외하고 특성 책을 넣은 신규 상품을 기획하게 된 이유는 </a:t>
            </a: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캐릭터 자체의 성장에 더 중점을 둔 패키지가 필요하다고 여겨졌고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그에 따라 특성 책과 캐릭터 돌파의 핵심 재료를 묶은 패키지를 구상 하였고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가격은 기존의 원행 보급 패키지와 동일한 가격이며</a:t>
            </a: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특성 책과 캐릭터 돌파 재료를 추가 한 대신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마법 광물과 </a:t>
            </a:r>
            <a:r>
              <a:rPr lang="ko-KR" altLang="en-US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모라를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제외 하였다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그리고 이 패키지는 캐릭터가 출시 하기 약 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 전부터 선행 판매를 함으로써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신규 캐릭터의 </a:t>
            </a:r>
            <a:r>
              <a:rPr lang="ko-KR" altLang="en-US" sz="2400" dirty="0">
                <a:solidFill>
                  <a:schemeClr val="accent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출시 이전 매출이 떨어지는 것을 방지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할 수 있고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캐릭터에 대한 기대감을 올릴 수 있을 것으로 예상 된다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005664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F19EDAB-D766-400F-B9F0-DF4AD122FC2A}"/>
              </a:ext>
            </a:extLst>
          </p:cNvPr>
          <p:cNvSpPr txBox="1"/>
          <p:nvPr/>
        </p:nvSpPr>
        <p:spPr>
          <a:xfrm>
            <a:off x="982663" y="143346"/>
            <a:ext cx="17740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재화 소개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9ED525D-CE35-49A3-A501-43901664DAB6}"/>
              </a:ext>
            </a:extLst>
          </p:cNvPr>
          <p:cNvSpPr txBox="1"/>
          <p:nvPr/>
        </p:nvSpPr>
        <p:spPr>
          <a:xfrm>
            <a:off x="2678368" y="4753976"/>
            <a:ext cx="2698501" cy="15297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창세의 결정</a:t>
            </a: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과금으로만 구매 할 수 있는 재화 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원석과 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1:1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교환이 가능하며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개당 </a:t>
            </a:r>
            <a:r>
              <a:rPr lang="ko-KR" altLang="en-US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약 </a:t>
            </a:r>
            <a:r>
              <a:rPr lang="en-US" altLang="ko-KR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19</a:t>
            </a:r>
            <a:r>
              <a:rPr lang="ko-KR" altLang="en-US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원의 가치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지님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FED35F1-0689-4231-A83A-FF8AD8CF891A}"/>
              </a:ext>
            </a:extLst>
          </p:cNvPr>
          <p:cNvSpPr txBox="1"/>
          <p:nvPr/>
        </p:nvSpPr>
        <p:spPr>
          <a:xfrm>
            <a:off x="6675434" y="4753976"/>
            <a:ext cx="3422466" cy="1206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원석</a:t>
            </a: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패키지 상품을 제외한 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모든 상품을 구매 할 수 있는 재화</a:t>
            </a: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604D3C80-3512-42C8-AAAE-DF0F3828101E}"/>
              </a:ext>
            </a:extLst>
          </p:cNvPr>
          <p:cNvCxnSpPr>
            <a:cxnSpLocks/>
          </p:cNvCxnSpPr>
          <p:nvPr/>
        </p:nvCxnSpPr>
        <p:spPr>
          <a:xfrm>
            <a:off x="597882" y="143346"/>
            <a:ext cx="0" cy="771054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8C8A312C-477A-45AB-A45E-8CD4D75E86D0}"/>
              </a:ext>
            </a:extLst>
          </p:cNvPr>
          <p:cNvCxnSpPr>
            <a:cxnSpLocks/>
          </p:cNvCxnSpPr>
          <p:nvPr/>
        </p:nvCxnSpPr>
        <p:spPr>
          <a:xfrm>
            <a:off x="982663" y="728118"/>
            <a:ext cx="1890077" cy="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D9CB1C01-5453-40E1-8D5B-AF02C6F51A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t="713" r="801"/>
          <a:stretch/>
        </p:blipFill>
        <p:spPr>
          <a:xfrm>
            <a:off x="2678368" y="1412875"/>
            <a:ext cx="2838200" cy="292716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E9DD125-1930-4C7E-BDEE-C81DF18804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5434" y="1412875"/>
            <a:ext cx="3119181" cy="3049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1541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F19EDAB-D766-400F-B9F0-DF4AD122FC2A}"/>
              </a:ext>
            </a:extLst>
          </p:cNvPr>
          <p:cNvSpPr txBox="1"/>
          <p:nvPr/>
        </p:nvSpPr>
        <p:spPr>
          <a:xfrm>
            <a:off x="982663" y="143346"/>
            <a:ext cx="17740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재화 소개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5862EAB-C8A1-45EF-816C-53C82273419A}"/>
              </a:ext>
            </a:extLst>
          </p:cNvPr>
          <p:cNvSpPr txBox="1"/>
          <p:nvPr/>
        </p:nvSpPr>
        <p:spPr>
          <a:xfrm>
            <a:off x="6749922" y="4221201"/>
            <a:ext cx="3011096" cy="21848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만남의 인연</a:t>
            </a: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160</a:t>
            </a:r>
            <a:r>
              <a:rPr lang="ko-KR" altLang="en-US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원석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으로 교환이 가능 하며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상시 뽑기용으로 사용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성에 대한 천장은 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90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연차로 낮으나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무기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캐릭터가 섞여 나오기 때문에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원하는 것을 뽑기 어려움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ko-KR" altLang="en-US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604D3C80-3512-42C8-AAAE-DF0F3828101E}"/>
              </a:ext>
            </a:extLst>
          </p:cNvPr>
          <p:cNvCxnSpPr>
            <a:cxnSpLocks/>
          </p:cNvCxnSpPr>
          <p:nvPr/>
        </p:nvCxnSpPr>
        <p:spPr>
          <a:xfrm>
            <a:off x="597882" y="143346"/>
            <a:ext cx="0" cy="771054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8C8A312C-477A-45AB-A45E-8CD4D75E86D0}"/>
              </a:ext>
            </a:extLst>
          </p:cNvPr>
          <p:cNvCxnSpPr>
            <a:cxnSpLocks/>
          </p:cNvCxnSpPr>
          <p:nvPr/>
        </p:nvCxnSpPr>
        <p:spPr>
          <a:xfrm>
            <a:off x="982663" y="728118"/>
            <a:ext cx="1890077" cy="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E68B2C7-60D1-4B5C-AAFC-B996DEB62A76}"/>
              </a:ext>
            </a:extLst>
          </p:cNvPr>
          <p:cNvSpPr txBox="1"/>
          <p:nvPr/>
        </p:nvSpPr>
        <p:spPr>
          <a:xfrm>
            <a:off x="2756691" y="4221201"/>
            <a:ext cx="3011096" cy="1861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뒤얽힌 인연</a:t>
            </a: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160</a:t>
            </a:r>
            <a:r>
              <a:rPr lang="ko-KR" altLang="en-US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원석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으로 교환이 가능 하며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픽업 뽑기용으로 사용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픽업 캐릭터를 확정으로 뽑기 위해서는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180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연차가 필요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9CC3800-4858-4A37-9B90-40ED0BFA7A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6691" y="1412875"/>
            <a:ext cx="2329188" cy="254829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5A3C2CC-41DC-458C-961A-C96F1FDC15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4" t="648"/>
          <a:stretch/>
        </p:blipFill>
        <p:spPr>
          <a:xfrm>
            <a:off x="6978771" y="1412875"/>
            <a:ext cx="2456538" cy="2548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5369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F19EDAB-D766-400F-B9F0-DF4AD122FC2A}"/>
              </a:ext>
            </a:extLst>
          </p:cNvPr>
          <p:cNvSpPr txBox="1"/>
          <p:nvPr/>
        </p:nvSpPr>
        <p:spPr>
          <a:xfrm>
            <a:off x="982663" y="143346"/>
            <a:ext cx="17740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Input</a:t>
            </a:r>
            <a:endParaRPr lang="ko-KR" altLang="en-US" sz="3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604D3C80-3512-42C8-AAAE-DF0F3828101E}"/>
              </a:ext>
            </a:extLst>
          </p:cNvPr>
          <p:cNvCxnSpPr>
            <a:cxnSpLocks/>
          </p:cNvCxnSpPr>
          <p:nvPr/>
        </p:nvCxnSpPr>
        <p:spPr>
          <a:xfrm>
            <a:off x="597882" y="143346"/>
            <a:ext cx="0" cy="771054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C0F5132-415E-486C-B5F6-513F4E7EC5B1}"/>
              </a:ext>
            </a:extLst>
          </p:cNvPr>
          <p:cNvCxnSpPr>
            <a:cxnSpLocks/>
          </p:cNvCxnSpPr>
          <p:nvPr/>
        </p:nvCxnSpPr>
        <p:spPr>
          <a:xfrm>
            <a:off x="982663" y="728118"/>
            <a:ext cx="1890077" cy="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92F44A3-E30C-457F-9DCA-AAF9A3B9794B}"/>
              </a:ext>
            </a:extLst>
          </p:cNvPr>
          <p:cNvSpPr txBox="1"/>
          <p:nvPr/>
        </p:nvSpPr>
        <p:spPr>
          <a:xfrm>
            <a:off x="982663" y="728118"/>
            <a:ext cx="87693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소개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7C36701-4CFE-427D-A800-6DFA216D9B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3611" y="2201400"/>
            <a:ext cx="4950507" cy="2784660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69F6120-0863-4FA5-AAA6-F5340BC342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882" y="2201399"/>
            <a:ext cx="4941018" cy="2784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F89856A-6B5F-4719-BE94-9F15FCE10A51}"/>
              </a:ext>
            </a:extLst>
          </p:cNvPr>
          <p:cNvSpPr txBox="1"/>
          <p:nvPr/>
        </p:nvSpPr>
        <p:spPr>
          <a:xfrm>
            <a:off x="1891229" y="5155979"/>
            <a:ext cx="1963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일회성 보상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DE51286-0BEE-44DA-B91A-3DBBBC254156}"/>
              </a:ext>
            </a:extLst>
          </p:cNvPr>
          <p:cNvSpPr txBox="1"/>
          <p:nvPr/>
        </p:nvSpPr>
        <p:spPr>
          <a:xfrm>
            <a:off x="8337752" y="5155979"/>
            <a:ext cx="1963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반복 보상</a:t>
            </a:r>
          </a:p>
        </p:txBody>
      </p:sp>
    </p:spTree>
    <p:extLst>
      <p:ext uri="{BB962C8B-B14F-4D97-AF65-F5344CB8AC3E}">
        <p14:creationId xmlns:p14="http://schemas.microsoft.com/office/powerpoint/2010/main" val="15775876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F19EDAB-D766-400F-B9F0-DF4AD122FC2A}"/>
              </a:ext>
            </a:extLst>
          </p:cNvPr>
          <p:cNvSpPr txBox="1"/>
          <p:nvPr/>
        </p:nvSpPr>
        <p:spPr>
          <a:xfrm>
            <a:off x="982663" y="143346"/>
            <a:ext cx="17740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Input</a:t>
            </a:r>
            <a:endParaRPr lang="ko-KR" altLang="en-US" sz="3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604D3C80-3512-42C8-AAAE-DF0F3828101E}"/>
              </a:ext>
            </a:extLst>
          </p:cNvPr>
          <p:cNvCxnSpPr>
            <a:cxnSpLocks/>
          </p:cNvCxnSpPr>
          <p:nvPr/>
        </p:nvCxnSpPr>
        <p:spPr>
          <a:xfrm>
            <a:off x="597882" y="143346"/>
            <a:ext cx="0" cy="771054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왼쪽 대괄호 1">
            <a:extLst>
              <a:ext uri="{FF2B5EF4-FFF2-40B4-BE49-F238E27FC236}">
                <a16:creationId xmlns:a16="http://schemas.microsoft.com/office/drawing/2014/main" id="{A6BF3C1D-E6CA-4EBA-A247-AD88409CFEA0}"/>
              </a:ext>
            </a:extLst>
          </p:cNvPr>
          <p:cNvSpPr/>
          <p:nvPr/>
        </p:nvSpPr>
        <p:spPr>
          <a:xfrm>
            <a:off x="982663" y="1343342"/>
            <a:ext cx="335280" cy="4904907"/>
          </a:xfrm>
          <a:prstGeom prst="leftBracket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3B8357-3934-48E3-BC90-CCA774371405}"/>
              </a:ext>
            </a:extLst>
          </p:cNvPr>
          <p:cNvSpPr txBox="1"/>
          <p:nvPr/>
        </p:nvSpPr>
        <p:spPr>
          <a:xfrm>
            <a:off x="1317943" y="1339533"/>
            <a:ext cx="2514917" cy="4908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마신 임무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전설 임무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월드 임무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모험 등급 보상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월드 레벨 해금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캐릭터 돌파 보상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튜토리얼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일회성 비경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견문 보상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일곱 신상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인동의 나무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지령 </a:t>
            </a:r>
            <a:r>
              <a:rPr lang="ko-KR" altLang="en-US" sz="14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감실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보물 상자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업적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워프 포인트 해금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C0F5132-415E-486C-B5F6-513F4E7EC5B1}"/>
              </a:ext>
            </a:extLst>
          </p:cNvPr>
          <p:cNvCxnSpPr>
            <a:cxnSpLocks/>
          </p:cNvCxnSpPr>
          <p:nvPr/>
        </p:nvCxnSpPr>
        <p:spPr>
          <a:xfrm>
            <a:off x="982663" y="728118"/>
            <a:ext cx="1890077" cy="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92F44A3-E30C-457F-9DCA-AAF9A3B9794B}"/>
              </a:ext>
            </a:extLst>
          </p:cNvPr>
          <p:cNvSpPr txBox="1"/>
          <p:nvPr/>
        </p:nvSpPr>
        <p:spPr>
          <a:xfrm>
            <a:off x="982663" y="728118"/>
            <a:ext cx="87693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일회성 보상</a:t>
            </a:r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D51A8516-920B-4082-A32B-D4296B8283E3}"/>
              </a:ext>
            </a:extLst>
          </p:cNvPr>
          <p:cNvSpPr/>
          <p:nvPr/>
        </p:nvSpPr>
        <p:spPr>
          <a:xfrm>
            <a:off x="3832860" y="2805112"/>
            <a:ext cx="3305175" cy="1247775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9F02DA2-1198-4948-A430-8B9C72C196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6033" y="4626068"/>
            <a:ext cx="1386219" cy="1386219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4FE282D-FA47-4F57-B6F5-998C468EC2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6044" y="2735902"/>
            <a:ext cx="1386196" cy="1386196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D538C7FC-3020-4D21-8B1F-6342712AEF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6033" y="845714"/>
            <a:ext cx="1386219" cy="1386219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1DC16DF9-807D-458E-909D-E6ADFB1A3C6C}"/>
              </a:ext>
            </a:extLst>
          </p:cNvPr>
          <p:cNvSpPr txBox="1"/>
          <p:nvPr/>
        </p:nvSpPr>
        <p:spPr>
          <a:xfrm>
            <a:off x="9052240" y="1277213"/>
            <a:ext cx="21570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약 </a:t>
            </a:r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16,052</a:t>
            </a: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9BE6524-D1E2-42BB-B26B-530F9BC318EE}"/>
              </a:ext>
            </a:extLst>
          </p:cNvPr>
          <p:cNvSpPr txBox="1"/>
          <p:nvPr/>
        </p:nvSpPr>
        <p:spPr>
          <a:xfrm>
            <a:off x="9023112" y="3167390"/>
            <a:ext cx="21862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최대 </a:t>
            </a:r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118</a:t>
            </a: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5F034CD-52E8-407A-85CD-C3D0FCAA9188}"/>
              </a:ext>
            </a:extLst>
          </p:cNvPr>
          <p:cNvSpPr txBox="1"/>
          <p:nvPr/>
        </p:nvSpPr>
        <p:spPr>
          <a:xfrm>
            <a:off x="10180950" y="5057567"/>
            <a:ext cx="10283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9BCABB-486D-4C13-9064-26E436F34307}"/>
              </a:ext>
            </a:extLst>
          </p:cNvPr>
          <p:cNvSpPr txBox="1"/>
          <p:nvPr/>
        </p:nvSpPr>
        <p:spPr>
          <a:xfrm>
            <a:off x="9023112" y="6516233"/>
            <a:ext cx="31397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자세한 사항은 여기 클릭</a:t>
            </a:r>
          </a:p>
        </p:txBody>
      </p:sp>
    </p:spTree>
    <p:extLst>
      <p:ext uri="{BB962C8B-B14F-4D97-AF65-F5344CB8AC3E}">
        <p14:creationId xmlns:p14="http://schemas.microsoft.com/office/powerpoint/2010/main" val="40848544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F19EDAB-D766-400F-B9F0-DF4AD122FC2A}"/>
              </a:ext>
            </a:extLst>
          </p:cNvPr>
          <p:cNvSpPr txBox="1"/>
          <p:nvPr/>
        </p:nvSpPr>
        <p:spPr>
          <a:xfrm>
            <a:off x="982663" y="143346"/>
            <a:ext cx="17740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Input</a:t>
            </a:r>
            <a:endParaRPr lang="ko-KR" altLang="en-US" sz="3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604D3C80-3512-42C8-AAAE-DF0F3828101E}"/>
              </a:ext>
            </a:extLst>
          </p:cNvPr>
          <p:cNvCxnSpPr>
            <a:cxnSpLocks/>
          </p:cNvCxnSpPr>
          <p:nvPr/>
        </p:nvCxnSpPr>
        <p:spPr>
          <a:xfrm>
            <a:off x="597882" y="143346"/>
            <a:ext cx="0" cy="771054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C0F5132-415E-486C-B5F6-513F4E7EC5B1}"/>
              </a:ext>
            </a:extLst>
          </p:cNvPr>
          <p:cNvCxnSpPr>
            <a:cxnSpLocks/>
          </p:cNvCxnSpPr>
          <p:nvPr/>
        </p:nvCxnSpPr>
        <p:spPr>
          <a:xfrm>
            <a:off x="982663" y="728118"/>
            <a:ext cx="1890077" cy="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92F44A3-E30C-457F-9DCA-AAF9A3B9794B}"/>
              </a:ext>
            </a:extLst>
          </p:cNvPr>
          <p:cNvSpPr txBox="1"/>
          <p:nvPr/>
        </p:nvSpPr>
        <p:spPr>
          <a:xfrm>
            <a:off x="982662" y="728118"/>
            <a:ext cx="109594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일회성 보상 </a:t>
            </a:r>
            <a:r>
              <a:rPr lang="en-US" altLang="ko-KR" sz="9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</a:t>
            </a:r>
            <a:r>
              <a:rPr lang="ko-KR" altLang="en-US" sz="9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원석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9BCABB-486D-4C13-9064-26E436F34307}"/>
              </a:ext>
            </a:extLst>
          </p:cNvPr>
          <p:cNvSpPr txBox="1"/>
          <p:nvPr/>
        </p:nvSpPr>
        <p:spPr>
          <a:xfrm>
            <a:off x="9023112" y="6516233"/>
            <a:ext cx="31397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자세한 사항은 여기 클릭</a:t>
            </a:r>
          </a:p>
        </p:txBody>
      </p:sp>
      <p:pic>
        <p:nvPicPr>
          <p:cNvPr id="36" name="Picture 4">
            <a:extLst>
              <a:ext uri="{FF2B5EF4-FFF2-40B4-BE49-F238E27FC236}">
                <a16:creationId xmlns:a16="http://schemas.microsoft.com/office/drawing/2014/main" id="{E9E0059C-3C6A-4640-9AC7-E0F2B0AF20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389" y="1710150"/>
            <a:ext cx="4941018" cy="2784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8AA72BF9-5664-4661-9BEF-2D9B6C3E29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42593" y="1715488"/>
            <a:ext cx="4941018" cy="2779322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E3D6F51D-F94D-4554-9E2F-49C162A943EE}"/>
              </a:ext>
            </a:extLst>
          </p:cNvPr>
          <p:cNvSpPr txBox="1"/>
          <p:nvPr/>
        </p:nvSpPr>
        <p:spPr>
          <a:xfrm>
            <a:off x="1036070" y="5373688"/>
            <a:ext cx="36733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맵 곳곳에 존재하는 보물 상자</a:t>
            </a: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최대 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4870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D6B8D7A-67D2-4BE8-9ECA-8CD416E89DDD}"/>
              </a:ext>
            </a:extLst>
          </p:cNvPr>
          <p:cNvSpPr txBox="1"/>
          <p:nvPr/>
        </p:nvSpPr>
        <p:spPr>
          <a:xfrm>
            <a:off x="7186442" y="5373688"/>
            <a:ext cx="36733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모험 등급에 따른 일회성 보상</a:t>
            </a: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최대 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1075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</a:t>
            </a:r>
          </a:p>
        </p:txBody>
      </p:sp>
    </p:spTree>
    <p:extLst>
      <p:ext uri="{BB962C8B-B14F-4D97-AF65-F5344CB8AC3E}">
        <p14:creationId xmlns:p14="http://schemas.microsoft.com/office/powerpoint/2010/main" val="2033705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F19EDAB-D766-400F-B9F0-DF4AD122FC2A}"/>
              </a:ext>
            </a:extLst>
          </p:cNvPr>
          <p:cNvSpPr txBox="1"/>
          <p:nvPr/>
        </p:nvSpPr>
        <p:spPr>
          <a:xfrm>
            <a:off x="982663" y="143346"/>
            <a:ext cx="17740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Input</a:t>
            </a:r>
            <a:endParaRPr lang="ko-KR" altLang="en-US" sz="3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604D3C80-3512-42C8-AAAE-DF0F3828101E}"/>
              </a:ext>
            </a:extLst>
          </p:cNvPr>
          <p:cNvCxnSpPr>
            <a:cxnSpLocks/>
          </p:cNvCxnSpPr>
          <p:nvPr/>
        </p:nvCxnSpPr>
        <p:spPr>
          <a:xfrm>
            <a:off x="597882" y="143346"/>
            <a:ext cx="0" cy="771054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C0F5132-415E-486C-B5F6-513F4E7EC5B1}"/>
              </a:ext>
            </a:extLst>
          </p:cNvPr>
          <p:cNvCxnSpPr>
            <a:cxnSpLocks/>
          </p:cNvCxnSpPr>
          <p:nvPr/>
        </p:nvCxnSpPr>
        <p:spPr>
          <a:xfrm>
            <a:off x="982663" y="728118"/>
            <a:ext cx="1890077" cy="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92F44A3-E30C-457F-9DCA-AAF9A3B9794B}"/>
              </a:ext>
            </a:extLst>
          </p:cNvPr>
          <p:cNvSpPr txBox="1"/>
          <p:nvPr/>
        </p:nvSpPr>
        <p:spPr>
          <a:xfrm>
            <a:off x="982662" y="728118"/>
            <a:ext cx="109594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일회성 보상 </a:t>
            </a:r>
            <a:r>
              <a:rPr lang="en-US" altLang="ko-KR" sz="9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</a:t>
            </a:r>
            <a:r>
              <a:rPr lang="ko-KR" altLang="en-US" sz="9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원석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9BCABB-486D-4C13-9064-26E436F34307}"/>
              </a:ext>
            </a:extLst>
          </p:cNvPr>
          <p:cNvSpPr txBox="1"/>
          <p:nvPr/>
        </p:nvSpPr>
        <p:spPr>
          <a:xfrm>
            <a:off x="9023112" y="6516233"/>
            <a:ext cx="31397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자세한 사항은 여기 클릭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3D6F51D-F94D-4554-9E2F-49C162A943EE}"/>
              </a:ext>
            </a:extLst>
          </p:cNvPr>
          <p:cNvSpPr txBox="1"/>
          <p:nvPr/>
        </p:nvSpPr>
        <p:spPr>
          <a:xfrm>
            <a:off x="1036070" y="5373688"/>
            <a:ext cx="36733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일회성 비경 클리어 시 보상</a:t>
            </a: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2720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D6B8D7A-67D2-4BE8-9ECA-8CD416E89DDD}"/>
              </a:ext>
            </a:extLst>
          </p:cNvPr>
          <p:cNvSpPr txBox="1"/>
          <p:nvPr/>
        </p:nvSpPr>
        <p:spPr>
          <a:xfrm>
            <a:off x="7186442" y="5373688"/>
            <a:ext cx="36733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업적을 포함한 모든 보상</a:t>
            </a: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총 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7387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68D3227C-FEE5-4EF0-9E98-83BF9630200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0" r="10927" b="14326"/>
          <a:stretch/>
        </p:blipFill>
        <p:spPr>
          <a:xfrm>
            <a:off x="597883" y="1710150"/>
            <a:ext cx="4941482" cy="277932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71ACFFB-841F-45E5-A612-0E12243C9B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2638" y="1715496"/>
            <a:ext cx="4940991" cy="2779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989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F19EDAB-D766-400F-B9F0-DF4AD122FC2A}"/>
              </a:ext>
            </a:extLst>
          </p:cNvPr>
          <p:cNvSpPr txBox="1"/>
          <p:nvPr/>
        </p:nvSpPr>
        <p:spPr>
          <a:xfrm>
            <a:off x="982663" y="143346"/>
            <a:ext cx="17740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Input</a:t>
            </a:r>
            <a:endParaRPr lang="ko-KR" altLang="en-US" sz="3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604D3C80-3512-42C8-AAAE-DF0F3828101E}"/>
              </a:ext>
            </a:extLst>
          </p:cNvPr>
          <p:cNvCxnSpPr>
            <a:cxnSpLocks/>
          </p:cNvCxnSpPr>
          <p:nvPr/>
        </p:nvCxnSpPr>
        <p:spPr>
          <a:xfrm>
            <a:off x="597882" y="143346"/>
            <a:ext cx="0" cy="771054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C0F5132-415E-486C-B5F6-513F4E7EC5B1}"/>
              </a:ext>
            </a:extLst>
          </p:cNvPr>
          <p:cNvCxnSpPr>
            <a:cxnSpLocks/>
          </p:cNvCxnSpPr>
          <p:nvPr/>
        </p:nvCxnSpPr>
        <p:spPr>
          <a:xfrm>
            <a:off x="982663" y="728118"/>
            <a:ext cx="1890077" cy="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92F44A3-E30C-457F-9DCA-AAF9A3B9794B}"/>
              </a:ext>
            </a:extLst>
          </p:cNvPr>
          <p:cNvSpPr txBox="1"/>
          <p:nvPr/>
        </p:nvSpPr>
        <p:spPr>
          <a:xfrm>
            <a:off x="982662" y="728118"/>
            <a:ext cx="143952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일회성 보상 </a:t>
            </a:r>
            <a:r>
              <a:rPr lang="en-US" altLang="ko-KR" sz="9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– </a:t>
            </a:r>
            <a:r>
              <a:rPr lang="ko-KR" altLang="en-US" sz="9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만남의 인연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9BCABB-486D-4C13-9064-26E436F34307}"/>
              </a:ext>
            </a:extLst>
          </p:cNvPr>
          <p:cNvSpPr txBox="1"/>
          <p:nvPr/>
        </p:nvSpPr>
        <p:spPr>
          <a:xfrm>
            <a:off x="9023112" y="6516233"/>
            <a:ext cx="31397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자세한 사항은 여기 클릭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3D6F51D-F94D-4554-9E2F-49C162A943EE}"/>
              </a:ext>
            </a:extLst>
          </p:cNvPr>
          <p:cNvSpPr txBox="1"/>
          <p:nvPr/>
        </p:nvSpPr>
        <p:spPr>
          <a:xfrm>
            <a:off x="1036070" y="5373688"/>
            <a:ext cx="36733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캐릭터 돌파 보상 </a:t>
            </a: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최대 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84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D6B8D7A-67D2-4BE8-9ECA-8CD416E89DDD}"/>
              </a:ext>
            </a:extLst>
          </p:cNvPr>
          <p:cNvSpPr txBox="1"/>
          <p:nvPr/>
        </p:nvSpPr>
        <p:spPr>
          <a:xfrm>
            <a:off x="7186442" y="5373688"/>
            <a:ext cx="36733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모험 등급 보상을 포함한 모든 보상</a:t>
            </a: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34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4792518-135C-4C14-9839-94B0C10993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405" y="1715496"/>
            <a:ext cx="4940958" cy="277928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C0D4A56-016C-47AB-95F3-13C0B37FEC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2593" y="1715488"/>
            <a:ext cx="4941018" cy="277932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B75D332-1F59-4780-ADD6-6CB650D301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375" y="1715488"/>
            <a:ext cx="4940935" cy="2779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9647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3064</TotalTime>
  <Words>918</Words>
  <Application>Microsoft Office PowerPoint</Application>
  <PresentationFormat>와이드스크린</PresentationFormat>
  <Paragraphs>207</Paragraphs>
  <Slides>28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3" baseType="lpstr">
      <vt:lpstr>맑은 고딕</vt:lpstr>
      <vt:lpstr>Arial</vt:lpstr>
      <vt:lpstr>나눔스퀘어 Bold</vt:lpstr>
      <vt:lpstr>나눔스퀘어 ExtraBold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 성훈</dc:creator>
  <cp:lastModifiedBy>조 성훈</cp:lastModifiedBy>
  <cp:revision>182</cp:revision>
  <dcterms:created xsi:type="dcterms:W3CDTF">2021-02-09T05:46:39Z</dcterms:created>
  <dcterms:modified xsi:type="dcterms:W3CDTF">2021-02-16T14:54:09Z</dcterms:modified>
</cp:coreProperties>
</file>